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4" r:id="rId1"/>
  </p:sldMasterIdLst>
  <p:sldIdLst>
    <p:sldId id="256" r:id="rId2"/>
    <p:sldId id="260" r:id="rId3"/>
    <p:sldId id="261" r:id="rId4"/>
    <p:sldId id="263" r:id="rId5"/>
    <p:sldId id="262" r:id="rId6"/>
    <p:sldId id="272" r:id="rId7"/>
    <p:sldId id="265" r:id="rId8"/>
    <p:sldId id="257" r:id="rId9"/>
    <p:sldId id="258" r:id="rId10"/>
    <p:sldId id="259" r:id="rId11"/>
    <p:sldId id="269" r:id="rId12"/>
    <p:sldId id="273" r:id="rId13"/>
    <p:sldId id="267" r:id="rId14"/>
    <p:sldId id="270" r:id="rId15"/>
    <p:sldId id="264" r:id="rId16"/>
    <p:sldId id="274" r:id="rId17"/>
    <p:sldId id="271"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22" autoAdjust="0"/>
    <p:restoredTop sz="94660"/>
  </p:normalViewPr>
  <p:slideViewPr>
    <p:cSldViewPr snapToGrid="0">
      <p:cViewPr varScale="1">
        <p:scale>
          <a:sx n="73" d="100"/>
          <a:sy n="73" d="100"/>
        </p:scale>
        <p:origin x="45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C1232BD-C221-4529-BA23-6056CFBE0972}" type="datetimeFigureOut">
              <a:rPr lang="en-US" smtClean="0"/>
              <a:t>12/15/2020</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56F7DDD7-1B28-413A-8251-C466CBBDF72B}"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80695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1232BD-C221-4529-BA23-6056CFBE0972}" type="datetimeFigureOut">
              <a:rPr lang="en-US" smtClean="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7DDD7-1B28-413A-8251-C466CBBDF72B}"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79537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1232BD-C221-4529-BA23-6056CFBE0972}" type="datetimeFigureOut">
              <a:rPr lang="en-US" smtClean="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7DDD7-1B28-413A-8251-C466CBBDF72B}"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043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1232BD-C221-4529-BA23-6056CFBE0972}" type="datetimeFigureOut">
              <a:rPr lang="en-US" smtClean="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7DDD7-1B28-413A-8251-C466CBBDF72B}"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8009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C1232BD-C221-4529-BA23-6056CFBE0972}" type="datetimeFigureOut">
              <a:rPr lang="en-US" smtClean="0"/>
              <a:t>12/15/2020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7DDD7-1B28-413A-8251-C466CBBDF72B}"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85034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C1232BD-C221-4529-BA23-6056CFBE0972}" type="datetimeFigureOut">
              <a:rPr lang="en-US" smtClean="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7DDD7-1B28-413A-8251-C466CBBDF72B}"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5934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C1232BD-C221-4529-BA23-6056CFBE0972}" type="datetimeFigureOut">
              <a:rPr lang="en-US" smtClean="0"/>
              <a:t>12/15/2020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F7DDD7-1B28-413A-8251-C466CBBDF72B}"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86766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C1232BD-C221-4529-BA23-6056CFBE0972}" type="datetimeFigureOut">
              <a:rPr lang="en-US" smtClean="0"/>
              <a:t>12/15/2020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F7DDD7-1B28-413A-8251-C466CBBDF72B}"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61066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C1232BD-C221-4529-BA23-6056CFBE0972}" type="datetimeFigureOut">
              <a:rPr lang="en-US" smtClean="0"/>
              <a:t>12/15/2020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F7DDD7-1B28-413A-8251-C466CBBDF72B}" type="slidenum">
              <a:rPr lang="en-US" smtClean="0"/>
              <a:t>‹#›</a:t>
            </a:fld>
            <a:endParaRPr lang="en-US"/>
          </a:p>
        </p:txBody>
      </p:sp>
    </p:spTree>
    <p:extLst>
      <p:ext uri="{BB962C8B-B14F-4D97-AF65-F5344CB8AC3E}">
        <p14:creationId xmlns:p14="http://schemas.microsoft.com/office/powerpoint/2010/main" val="1084626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C1232BD-C221-4529-BA23-6056CFBE0972}" type="datetimeFigureOut">
              <a:rPr lang="en-US" smtClean="0"/>
              <a:t>12/15/2020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7DDD7-1B28-413A-8251-C466CBBDF72B}"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8117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C1232BD-C221-4529-BA23-6056CFBE0972}" type="datetimeFigureOut">
              <a:rPr lang="en-US" smtClean="0"/>
              <a:t>12/15/2020</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56F7DDD7-1B28-413A-8251-C466CBBDF72B}"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223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C1232BD-C221-4529-BA23-6056CFBE0972}" type="datetimeFigureOut">
              <a:rPr lang="en-US" smtClean="0"/>
              <a:t>12/15/2020</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6F7DDD7-1B28-413A-8251-C466CBBDF72B}"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5471400"/>
      </p:ext>
    </p:extLst>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73AB6D-411B-4279-A14F-983962CEDD37}"/>
              </a:ext>
            </a:extLst>
          </p:cNvPr>
          <p:cNvSpPr>
            <a:spLocks noGrp="1"/>
          </p:cNvSpPr>
          <p:nvPr>
            <p:ph type="ctrTitle"/>
          </p:nvPr>
        </p:nvSpPr>
        <p:spPr/>
        <p:txBody>
          <a:bodyPr>
            <a:normAutofit fontScale="90000"/>
          </a:bodyPr>
          <a:lstStyle/>
          <a:p>
            <a:r>
              <a:rPr lang="en-US" dirty="0"/>
              <a:t>The politics of sustaining Zambia’s social cash transfer program</a:t>
            </a:r>
          </a:p>
        </p:txBody>
      </p:sp>
      <p:sp>
        <p:nvSpPr>
          <p:cNvPr id="3" name="Subtitle 2">
            <a:extLst>
              <a:ext uri="{FF2B5EF4-FFF2-40B4-BE49-F238E27FC236}">
                <a16:creationId xmlns:a16="http://schemas.microsoft.com/office/drawing/2014/main" id="{D4D95C4D-0FE1-424D-A11B-0C96A3FE1AEF}"/>
              </a:ext>
            </a:extLst>
          </p:cNvPr>
          <p:cNvSpPr>
            <a:spLocks noGrp="1"/>
          </p:cNvSpPr>
          <p:nvPr>
            <p:ph type="subTitle" idx="1"/>
          </p:nvPr>
        </p:nvSpPr>
        <p:spPr>
          <a:xfrm>
            <a:off x="2417780" y="3531204"/>
            <a:ext cx="8637072" cy="2031396"/>
          </a:xfrm>
        </p:spPr>
        <p:txBody>
          <a:bodyPr>
            <a:normAutofit/>
          </a:bodyPr>
          <a:lstStyle/>
          <a:p>
            <a:pPr algn="ctr"/>
            <a:r>
              <a:rPr lang="en-US" b="1" dirty="0"/>
              <a:t>Hangala Siachiwena</a:t>
            </a:r>
          </a:p>
          <a:p>
            <a:pPr algn="ctr"/>
            <a:r>
              <a:rPr lang="en-US" b="1" dirty="0"/>
              <a:t>Centre for social science research monthly webinar</a:t>
            </a:r>
          </a:p>
          <a:p>
            <a:pPr algn="ctr"/>
            <a:r>
              <a:rPr lang="en-US" b="1" dirty="0"/>
              <a:t>15 December 2020</a:t>
            </a:r>
          </a:p>
          <a:p>
            <a:endParaRPr lang="en-US" dirty="0"/>
          </a:p>
        </p:txBody>
      </p:sp>
    </p:spTree>
    <p:extLst>
      <p:ext uri="{BB962C8B-B14F-4D97-AF65-F5344CB8AC3E}">
        <p14:creationId xmlns:p14="http://schemas.microsoft.com/office/powerpoint/2010/main" val="30186773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EFD6CF14-D43B-44C2-9B3D-D646920A66A5}"/>
              </a:ext>
            </a:extLst>
          </p:cNvPr>
          <p:cNvSpPr>
            <a:spLocks noGrp="1"/>
          </p:cNvSpPr>
          <p:nvPr>
            <p:ph type="title"/>
          </p:nvPr>
        </p:nvSpPr>
        <p:spPr/>
        <p:txBody>
          <a:bodyPr/>
          <a:lstStyle/>
          <a:p>
            <a:r>
              <a:rPr lang="en-US" dirty="0"/>
              <a:t>Clientelist vs programmatic redistribution</a:t>
            </a:r>
          </a:p>
        </p:txBody>
      </p:sp>
      <p:sp>
        <p:nvSpPr>
          <p:cNvPr id="7" name="Content Placeholder 6">
            <a:extLst>
              <a:ext uri="{FF2B5EF4-FFF2-40B4-BE49-F238E27FC236}">
                <a16:creationId xmlns:a16="http://schemas.microsoft.com/office/drawing/2014/main" id="{7434FA77-D955-4DAE-B376-F7869BDF9B0D}"/>
              </a:ext>
            </a:extLst>
          </p:cNvPr>
          <p:cNvSpPr>
            <a:spLocks noGrp="1"/>
          </p:cNvSpPr>
          <p:nvPr>
            <p:ph sz="half" idx="2"/>
          </p:nvPr>
        </p:nvSpPr>
        <p:spPr>
          <a:xfrm>
            <a:off x="6158196" y="2017343"/>
            <a:ext cx="5948308" cy="4035768"/>
          </a:xfrm>
        </p:spPr>
        <p:txBody>
          <a:bodyPr>
            <a:normAutofit/>
          </a:bodyPr>
          <a:lstStyle/>
          <a:p>
            <a:pPr>
              <a:buFont typeface="Wingdings" panose="05000000000000000000" pitchFamily="2" charset="2"/>
              <a:buChar char="v"/>
            </a:pPr>
            <a:r>
              <a:rPr lang="en-US" dirty="0"/>
              <a:t> Delayed payments to SCT beneficiaries, at least since 2015</a:t>
            </a:r>
          </a:p>
          <a:p>
            <a:pPr>
              <a:buFont typeface="Wingdings" panose="05000000000000000000" pitchFamily="2" charset="2"/>
              <a:buChar char="v"/>
            </a:pPr>
            <a:r>
              <a:rPr lang="en-US" dirty="0"/>
              <a:t> Public scandal: US$ 4.3 million donor funds for SCT beneficiaries went ‘missing’ in 2018</a:t>
            </a:r>
          </a:p>
          <a:p>
            <a:pPr>
              <a:buFont typeface="Wingdings" panose="05000000000000000000" pitchFamily="2" charset="2"/>
              <a:buChar char="v"/>
            </a:pPr>
            <a:r>
              <a:rPr lang="en-US" dirty="0"/>
              <a:t>Introduction of empowerment schemes: Presidential Empowerment Initiative Fund (2015) and Multi-sectoral Youth Empowerment scheme (2020)</a:t>
            </a:r>
          </a:p>
          <a:p>
            <a:pPr>
              <a:buFont typeface="Wingdings" panose="05000000000000000000" pitchFamily="2" charset="2"/>
              <a:buChar char="v"/>
            </a:pPr>
            <a:r>
              <a:rPr lang="en-US" dirty="0"/>
              <a:t> Expansion of farmer input support program (FISP)</a:t>
            </a:r>
          </a:p>
          <a:p>
            <a:pPr>
              <a:buFont typeface="Wingdings" panose="05000000000000000000" pitchFamily="2" charset="2"/>
              <a:buChar char="v"/>
            </a:pPr>
            <a:r>
              <a:rPr lang="en-US" dirty="0"/>
              <a:t>Politicization of cash transfers</a:t>
            </a:r>
          </a:p>
        </p:txBody>
      </p:sp>
      <p:pic>
        <p:nvPicPr>
          <p:cNvPr id="5" name="Content Placeholder 4">
            <a:extLst>
              <a:ext uri="{FF2B5EF4-FFF2-40B4-BE49-F238E27FC236}">
                <a16:creationId xmlns:a16="http://schemas.microsoft.com/office/drawing/2014/main" id="{7DF31C86-909C-44FB-9B27-6C12711E6779}"/>
              </a:ext>
            </a:extLst>
          </p:cNvPr>
          <p:cNvPicPr>
            <a:picLocks noGrp="1" noChangeAspect="1"/>
          </p:cNvPicPr>
          <p:nvPr>
            <p:ph sz="half" idx="1"/>
          </p:nvPr>
        </p:nvPicPr>
        <p:blipFill>
          <a:blip r:embed="rId2"/>
          <a:stretch>
            <a:fillRect/>
          </a:stretch>
        </p:blipFill>
        <p:spPr>
          <a:xfrm>
            <a:off x="114300" y="1864194"/>
            <a:ext cx="5948308" cy="3917481"/>
          </a:xfrm>
          <a:prstGeom prst="rect">
            <a:avLst/>
          </a:prstGeom>
        </p:spPr>
      </p:pic>
    </p:spTree>
    <p:extLst>
      <p:ext uri="{BB962C8B-B14F-4D97-AF65-F5344CB8AC3E}">
        <p14:creationId xmlns:p14="http://schemas.microsoft.com/office/powerpoint/2010/main" val="6536585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75BB2E-44B7-41D8-BE78-2564EA68F852}"/>
              </a:ext>
            </a:extLst>
          </p:cNvPr>
          <p:cNvSpPr>
            <a:spLocks noGrp="1"/>
          </p:cNvSpPr>
          <p:nvPr>
            <p:ph type="title"/>
          </p:nvPr>
        </p:nvSpPr>
        <p:spPr/>
        <p:txBody>
          <a:bodyPr/>
          <a:lstStyle/>
          <a:p>
            <a:r>
              <a:rPr lang="en-US" dirty="0" err="1"/>
              <a:t>Fisp</a:t>
            </a:r>
            <a:r>
              <a:rPr lang="en-US" dirty="0"/>
              <a:t> and </a:t>
            </a:r>
            <a:r>
              <a:rPr lang="en-US" dirty="0" err="1"/>
              <a:t>sct</a:t>
            </a:r>
            <a:r>
              <a:rPr lang="en-US" dirty="0"/>
              <a:t> budget allocations, 2013-2021</a:t>
            </a:r>
          </a:p>
        </p:txBody>
      </p:sp>
      <p:pic>
        <p:nvPicPr>
          <p:cNvPr id="4" name="Content Placeholder 3">
            <a:extLst>
              <a:ext uri="{FF2B5EF4-FFF2-40B4-BE49-F238E27FC236}">
                <a16:creationId xmlns:a16="http://schemas.microsoft.com/office/drawing/2014/main" id="{FFD81F4A-7A11-4BFD-8977-4384DF0DC599}"/>
              </a:ext>
            </a:extLst>
          </p:cNvPr>
          <p:cNvPicPr>
            <a:picLocks noGrp="1" noChangeAspect="1"/>
          </p:cNvPicPr>
          <p:nvPr>
            <p:ph idx="1"/>
          </p:nvPr>
        </p:nvPicPr>
        <p:blipFill>
          <a:blip r:embed="rId2"/>
          <a:stretch>
            <a:fillRect/>
          </a:stretch>
        </p:blipFill>
        <p:spPr>
          <a:xfrm>
            <a:off x="1451579" y="1676774"/>
            <a:ext cx="9689702" cy="4291407"/>
          </a:xfrm>
          <a:prstGeom prst="rect">
            <a:avLst/>
          </a:prstGeom>
        </p:spPr>
      </p:pic>
    </p:spTree>
    <p:extLst>
      <p:ext uri="{BB962C8B-B14F-4D97-AF65-F5344CB8AC3E}">
        <p14:creationId xmlns:p14="http://schemas.microsoft.com/office/powerpoint/2010/main" val="2964015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A60B1-B52D-4599-A0D0-C15E06820315}"/>
              </a:ext>
            </a:extLst>
          </p:cNvPr>
          <p:cNvSpPr>
            <a:spLocks noGrp="1"/>
          </p:cNvSpPr>
          <p:nvPr>
            <p:ph type="title"/>
          </p:nvPr>
        </p:nvSpPr>
        <p:spPr/>
        <p:txBody>
          <a:bodyPr/>
          <a:lstStyle/>
          <a:p>
            <a:r>
              <a:rPr lang="en-US" dirty="0"/>
              <a:t>Politicization of cash transfers</a:t>
            </a:r>
          </a:p>
        </p:txBody>
      </p:sp>
      <p:pic>
        <p:nvPicPr>
          <p:cNvPr id="6" name="Content Placeholder 5">
            <a:extLst>
              <a:ext uri="{FF2B5EF4-FFF2-40B4-BE49-F238E27FC236}">
                <a16:creationId xmlns:a16="http://schemas.microsoft.com/office/drawing/2014/main" id="{549FB374-8089-4686-B026-13CEED813A0C}"/>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67164" y="1864192"/>
            <a:ext cx="3453446" cy="3965107"/>
          </a:xfrm>
        </p:spPr>
      </p:pic>
      <p:sp>
        <p:nvSpPr>
          <p:cNvPr id="4" name="Content Placeholder 3">
            <a:extLst>
              <a:ext uri="{FF2B5EF4-FFF2-40B4-BE49-F238E27FC236}">
                <a16:creationId xmlns:a16="http://schemas.microsoft.com/office/drawing/2014/main" id="{48D149C4-1D7B-4BCB-9991-72A9DFE940A3}"/>
              </a:ext>
            </a:extLst>
          </p:cNvPr>
          <p:cNvSpPr>
            <a:spLocks noGrp="1"/>
          </p:cNvSpPr>
          <p:nvPr>
            <p:ph sz="half" idx="2"/>
          </p:nvPr>
        </p:nvSpPr>
        <p:spPr>
          <a:xfrm>
            <a:off x="3819525" y="1864193"/>
            <a:ext cx="7924799" cy="4355631"/>
          </a:xfrm>
        </p:spPr>
        <p:txBody>
          <a:bodyPr/>
          <a:lstStyle/>
          <a:p>
            <a:pPr marL="0" indent="0" algn="just">
              <a:buNone/>
            </a:pPr>
            <a:r>
              <a:rPr lang="en-US" dirty="0"/>
              <a:t>“</a:t>
            </a:r>
            <a:r>
              <a:rPr lang="en-US" i="1" dirty="0"/>
              <a:t>President Lungu has worked. He gave you money for the poor here in Samfya [district] and the social cash transfer programme has reached 17,000 people.  And for the women, I already bought you phones for 2000 of you and you are already getting paid K1,000 each. Do you think anyone else will come and give you money the way President Lungu is giving you? There will be no one…Social cash transfer will reach more people so that it covers 23,000 people. That is how much President Lungu loves you</a:t>
            </a:r>
            <a:r>
              <a:rPr lang="en-US" dirty="0"/>
              <a:t>.” </a:t>
            </a:r>
          </a:p>
          <a:p>
            <a:pPr marL="0" indent="0">
              <a:buNone/>
            </a:pPr>
            <a:endParaRPr lang="en-US" dirty="0"/>
          </a:p>
          <a:p>
            <a:pPr marL="0" indent="0">
              <a:buNone/>
            </a:pPr>
            <a:r>
              <a:rPr lang="en-US" dirty="0"/>
              <a:t>Emerine Kabanshi, Minister of Community Development and Social Services (2014-2018)</a:t>
            </a:r>
          </a:p>
          <a:p>
            <a:pPr marL="0" indent="0">
              <a:buNone/>
            </a:pPr>
            <a:endParaRPr lang="en-US" dirty="0"/>
          </a:p>
        </p:txBody>
      </p:sp>
    </p:spTree>
    <p:extLst>
      <p:ext uri="{BB962C8B-B14F-4D97-AF65-F5344CB8AC3E}">
        <p14:creationId xmlns:p14="http://schemas.microsoft.com/office/powerpoint/2010/main" val="3560486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59505-D034-4440-A2CA-9FDD1885A33E}"/>
              </a:ext>
            </a:extLst>
          </p:cNvPr>
          <p:cNvSpPr>
            <a:spLocks noGrp="1"/>
          </p:cNvSpPr>
          <p:nvPr>
            <p:ph type="title"/>
          </p:nvPr>
        </p:nvSpPr>
        <p:spPr/>
        <p:txBody>
          <a:bodyPr/>
          <a:lstStyle/>
          <a:p>
            <a:r>
              <a:rPr lang="en-US" dirty="0"/>
              <a:t>Explaining reforms under lungu</a:t>
            </a:r>
          </a:p>
        </p:txBody>
      </p:sp>
      <p:sp>
        <p:nvSpPr>
          <p:cNvPr id="3" name="Content Placeholder 2">
            <a:extLst>
              <a:ext uri="{FF2B5EF4-FFF2-40B4-BE49-F238E27FC236}">
                <a16:creationId xmlns:a16="http://schemas.microsoft.com/office/drawing/2014/main" id="{44F6FF09-955A-4FED-8677-B8D3C6A95704}"/>
              </a:ext>
            </a:extLst>
          </p:cNvPr>
          <p:cNvSpPr>
            <a:spLocks noGrp="1"/>
          </p:cNvSpPr>
          <p:nvPr>
            <p:ph idx="1"/>
          </p:nvPr>
        </p:nvSpPr>
        <p:spPr>
          <a:xfrm>
            <a:off x="1451579" y="2015732"/>
            <a:ext cx="9603275" cy="4037749"/>
          </a:xfrm>
        </p:spPr>
        <p:txBody>
          <a:bodyPr>
            <a:normAutofit fontScale="92500" lnSpcReduction="20000"/>
          </a:bodyPr>
          <a:lstStyle/>
          <a:p>
            <a:pPr marL="457200" indent="-457200" algn="just">
              <a:buAutoNum type="arabicParenBoth"/>
            </a:pPr>
            <a:r>
              <a:rPr lang="en-US" dirty="0"/>
              <a:t>What explains the notional commitment to cash transfers under the Lungu administration despite preference for clientelist redistribution?</a:t>
            </a:r>
          </a:p>
          <a:p>
            <a:pPr marL="0" indent="0" algn="just">
              <a:buNone/>
            </a:pPr>
            <a:endParaRPr lang="en-US" dirty="0"/>
          </a:p>
          <a:p>
            <a:pPr lvl="1">
              <a:buFont typeface="Wingdings" panose="05000000000000000000" pitchFamily="2" charset="2"/>
              <a:buChar char="v"/>
            </a:pPr>
            <a:r>
              <a:rPr lang="en-US" sz="2000" dirty="0"/>
              <a:t> Influence of coalition of donors and government technocrats (especially Ministry of Community Development and Social Services)</a:t>
            </a:r>
          </a:p>
          <a:p>
            <a:pPr lvl="2"/>
            <a:r>
              <a:rPr lang="en-US" sz="2000" dirty="0"/>
              <a:t>Donors initiated Covid Emergency Cash Transfer in June 2020 targeting 258,000 households</a:t>
            </a:r>
          </a:p>
          <a:p>
            <a:pPr lvl="1">
              <a:buFont typeface="Wingdings" panose="05000000000000000000" pitchFamily="2" charset="2"/>
              <a:buChar char="v"/>
            </a:pPr>
            <a:r>
              <a:rPr lang="en-US" sz="2000" dirty="0"/>
              <a:t>Commitment to pro-poor agenda</a:t>
            </a:r>
          </a:p>
          <a:p>
            <a:pPr lvl="1">
              <a:buFont typeface="Wingdings" panose="05000000000000000000" pitchFamily="2" charset="2"/>
              <a:buChar char="v"/>
            </a:pPr>
            <a:r>
              <a:rPr lang="en-US" sz="2000" dirty="0"/>
              <a:t> The 2021 elections and ‘empowerment patronage’</a:t>
            </a:r>
          </a:p>
          <a:p>
            <a:pPr lvl="1">
              <a:buFont typeface="Wingdings" panose="05000000000000000000" pitchFamily="2" charset="2"/>
              <a:buChar char="v"/>
            </a:pPr>
            <a:r>
              <a:rPr lang="en-US" sz="2000" dirty="0"/>
              <a:t>Fiscal capacity (economic conditions)</a:t>
            </a:r>
          </a:p>
          <a:p>
            <a:pPr marL="457200" lvl="1" indent="0">
              <a:buNone/>
            </a:pPr>
            <a:r>
              <a:rPr lang="en-US" dirty="0"/>
              <a:t> </a:t>
            </a:r>
          </a:p>
        </p:txBody>
      </p:sp>
    </p:spTree>
    <p:extLst>
      <p:ext uri="{BB962C8B-B14F-4D97-AF65-F5344CB8AC3E}">
        <p14:creationId xmlns:p14="http://schemas.microsoft.com/office/powerpoint/2010/main" val="28401952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ADD726-267C-43FA-9CB2-D2B56EF5760E}"/>
              </a:ext>
            </a:extLst>
          </p:cNvPr>
          <p:cNvSpPr>
            <a:spLocks noGrp="1"/>
          </p:cNvSpPr>
          <p:nvPr>
            <p:ph type="title"/>
          </p:nvPr>
        </p:nvSpPr>
        <p:spPr/>
        <p:txBody>
          <a:bodyPr/>
          <a:lstStyle/>
          <a:p>
            <a:r>
              <a:rPr lang="en-US" dirty="0"/>
              <a:t>Economic conditions: debt and growth</a:t>
            </a:r>
          </a:p>
        </p:txBody>
      </p:sp>
      <p:pic>
        <p:nvPicPr>
          <p:cNvPr id="6" name="Content Placeholder 5">
            <a:extLst>
              <a:ext uri="{FF2B5EF4-FFF2-40B4-BE49-F238E27FC236}">
                <a16:creationId xmlns:a16="http://schemas.microsoft.com/office/drawing/2014/main" id="{422AB5F2-57B9-4B9D-83F9-452724E26133}"/>
              </a:ext>
            </a:extLst>
          </p:cNvPr>
          <p:cNvPicPr>
            <a:picLocks noGrp="1" noChangeAspect="1"/>
          </p:cNvPicPr>
          <p:nvPr>
            <p:ph sz="half" idx="1"/>
          </p:nvPr>
        </p:nvPicPr>
        <p:blipFill>
          <a:blip r:embed="rId2"/>
          <a:stretch>
            <a:fillRect/>
          </a:stretch>
        </p:blipFill>
        <p:spPr>
          <a:xfrm>
            <a:off x="298808" y="1776992"/>
            <a:ext cx="5893819" cy="3987720"/>
          </a:xfrm>
        </p:spPr>
      </p:pic>
      <p:pic>
        <p:nvPicPr>
          <p:cNvPr id="8" name="Content Placeholder 7">
            <a:extLst>
              <a:ext uri="{FF2B5EF4-FFF2-40B4-BE49-F238E27FC236}">
                <a16:creationId xmlns:a16="http://schemas.microsoft.com/office/drawing/2014/main" id="{17889C04-7CB1-4B65-A276-B184E274E971}"/>
              </a:ext>
            </a:extLst>
          </p:cNvPr>
          <p:cNvPicPr>
            <a:picLocks noGrp="1" noChangeAspect="1"/>
          </p:cNvPicPr>
          <p:nvPr>
            <p:ph sz="half" idx="2"/>
          </p:nvPr>
        </p:nvPicPr>
        <p:blipFill>
          <a:blip r:embed="rId3"/>
          <a:stretch>
            <a:fillRect/>
          </a:stretch>
        </p:blipFill>
        <p:spPr>
          <a:xfrm>
            <a:off x="6192627" y="1776992"/>
            <a:ext cx="5700565" cy="3987720"/>
          </a:xfrm>
        </p:spPr>
      </p:pic>
    </p:spTree>
    <p:extLst>
      <p:ext uri="{BB962C8B-B14F-4D97-AF65-F5344CB8AC3E}">
        <p14:creationId xmlns:p14="http://schemas.microsoft.com/office/powerpoint/2010/main" val="3519149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4BF6C-EC7B-4034-AF9A-A6AD4D7B5E30}"/>
              </a:ext>
            </a:extLst>
          </p:cNvPr>
          <p:cNvSpPr>
            <a:spLocks noGrp="1"/>
          </p:cNvSpPr>
          <p:nvPr>
            <p:ph type="title"/>
          </p:nvPr>
        </p:nvSpPr>
        <p:spPr/>
        <p:txBody>
          <a:bodyPr/>
          <a:lstStyle/>
          <a:p>
            <a:r>
              <a:rPr lang="en-US" dirty="0"/>
              <a:t>conclusion</a:t>
            </a:r>
          </a:p>
        </p:txBody>
      </p:sp>
      <p:sp>
        <p:nvSpPr>
          <p:cNvPr id="6" name="Content Placeholder 5">
            <a:extLst>
              <a:ext uri="{FF2B5EF4-FFF2-40B4-BE49-F238E27FC236}">
                <a16:creationId xmlns:a16="http://schemas.microsoft.com/office/drawing/2014/main" id="{CDC66E2B-5C11-4630-83F1-88A2C63BA067}"/>
              </a:ext>
            </a:extLst>
          </p:cNvPr>
          <p:cNvSpPr>
            <a:spLocks noGrp="1"/>
          </p:cNvSpPr>
          <p:nvPr>
            <p:ph idx="1"/>
          </p:nvPr>
        </p:nvSpPr>
        <p:spPr>
          <a:xfrm>
            <a:off x="1451579" y="2015731"/>
            <a:ext cx="10207021" cy="4318393"/>
          </a:xfrm>
        </p:spPr>
        <p:txBody>
          <a:bodyPr>
            <a:normAutofit/>
          </a:bodyPr>
          <a:lstStyle/>
          <a:p>
            <a:pPr marL="0" indent="0" algn="just">
              <a:buNone/>
            </a:pPr>
            <a:r>
              <a:rPr lang="en-US" dirty="0"/>
              <a:t>(I) There appears to be a mismatch between the ideas of international donors regarding the role of cash transfers in alleviating poverty, and the ideas that political elites in the ruling party have about development broadly and the role of cash transfers in poverty reduction.</a:t>
            </a:r>
          </a:p>
          <a:p>
            <a:pPr lvl="1" algn="just"/>
            <a:r>
              <a:rPr lang="en-US" dirty="0"/>
              <a:t>Adesina, J (2020). Policy Merchandising and Social Assistance in Africa: Don’t Call Dog Monkey for Me. </a:t>
            </a:r>
            <a:r>
              <a:rPr lang="en-US" i="1" dirty="0"/>
              <a:t>Development and Change </a:t>
            </a:r>
            <a:r>
              <a:rPr lang="en-US" dirty="0"/>
              <a:t>51(2): 561-582 </a:t>
            </a:r>
          </a:p>
          <a:p>
            <a:pPr marL="457200" lvl="1" indent="0" algn="just">
              <a:buNone/>
            </a:pPr>
            <a:endParaRPr lang="en-US" dirty="0"/>
          </a:p>
          <a:p>
            <a:pPr marL="0" indent="0" algn="just">
              <a:buNone/>
            </a:pPr>
            <a:r>
              <a:rPr lang="en-US" dirty="0"/>
              <a:t>(II) Domestic political factors help to explain policy reforms to expand cash transfers in the 2010s (a change of government in 2011) but different domestic political factors (sustaining power) help to explain the ruling party’s decision to effectively suspend cash transfer payments.</a:t>
            </a:r>
          </a:p>
          <a:p>
            <a:pPr algn="just">
              <a:buFont typeface="Wingdings" panose="05000000000000000000" pitchFamily="2" charset="2"/>
              <a:buChar char="v"/>
            </a:pPr>
            <a:endParaRPr lang="en-US" dirty="0"/>
          </a:p>
          <a:p>
            <a:pPr marL="0" indent="0" algn="just">
              <a:buNone/>
            </a:pPr>
            <a:endParaRPr lang="en-US" dirty="0"/>
          </a:p>
        </p:txBody>
      </p:sp>
    </p:spTree>
    <p:extLst>
      <p:ext uri="{BB962C8B-B14F-4D97-AF65-F5344CB8AC3E}">
        <p14:creationId xmlns:p14="http://schemas.microsoft.com/office/powerpoint/2010/main" val="3734665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F8EF42-73FE-4C21-82EC-48F6AD173992}"/>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46CDFCFC-C328-4575-ACF4-D657D4B7FF0B}"/>
              </a:ext>
            </a:extLst>
          </p:cNvPr>
          <p:cNvSpPr>
            <a:spLocks noGrp="1"/>
          </p:cNvSpPr>
          <p:nvPr>
            <p:ph idx="1"/>
          </p:nvPr>
        </p:nvSpPr>
        <p:spPr/>
        <p:txBody>
          <a:bodyPr/>
          <a:lstStyle/>
          <a:p>
            <a:pPr marL="0" indent="0">
              <a:buNone/>
            </a:pPr>
            <a:r>
              <a:rPr lang="en-US" dirty="0"/>
              <a:t>(III) Zambian voters (citizens) do not consider cash transfers to be effective for poverty reduction – and thus not consequential to inform voting </a:t>
            </a:r>
            <a:r>
              <a:rPr lang="en-US" dirty="0" err="1"/>
              <a:t>behaviour</a:t>
            </a:r>
            <a:r>
              <a:rPr lang="en-US" dirty="0"/>
              <a:t>? </a:t>
            </a:r>
          </a:p>
        </p:txBody>
      </p:sp>
    </p:spTree>
    <p:extLst>
      <p:ext uri="{BB962C8B-B14F-4D97-AF65-F5344CB8AC3E}">
        <p14:creationId xmlns:p14="http://schemas.microsoft.com/office/powerpoint/2010/main" val="655486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BECD805-1948-464C-B01F-A14AC768694F}"/>
              </a:ext>
            </a:extLst>
          </p:cNvPr>
          <p:cNvSpPr>
            <a:spLocks noGrp="1"/>
          </p:cNvSpPr>
          <p:nvPr>
            <p:ph type="title"/>
          </p:nvPr>
        </p:nvSpPr>
        <p:spPr/>
        <p:txBody>
          <a:bodyPr/>
          <a:lstStyle/>
          <a:p>
            <a:pPr algn="ctr"/>
            <a:r>
              <a:rPr lang="en-US" dirty="0"/>
              <a:t>Thanks!</a:t>
            </a:r>
          </a:p>
        </p:txBody>
      </p:sp>
      <p:sp>
        <p:nvSpPr>
          <p:cNvPr id="5" name="Text Placeholder 4">
            <a:extLst>
              <a:ext uri="{FF2B5EF4-FFF2-40B4-BE49-F238E27FC236}">
                <a16:creationId xmlns:a16="http://schemas.microsoft.com/office/drawing/2014/main" id="{2A5DC2D7-B4B8-4DD6-8390-2CEFCF877FBD}"/>
              </a:ext>
            </a:extLst>
          </p:cNvPr>
          <p:cNvSpPr>
            <a:spLocks noGrp="1"/>
          </p:cNvSpPr>
          <p:nvPr>
            <p:ph type="body" idx="1"/>
          </p:nvPr>
        </p:nvSpPr>
        <p:spPr/>
        <p:txBody>
          <a:bodyPr>
            <a:normAutofit/>
          </a:bodyPr>
          <a:lstStyle/>
          <a:p>
            <a:pPr algn="ctr"/>
            <a:r>
              <a:rPr lang="en-US" sz="2400" dirty="0"/>
              <a:t>Hangala.Siachiwena@uct.ac.za</a:t>
            </a:r>
          </a:p>
        </p:txBody>
      </p:sp>
    </p:spTree>
    <p:extLst>
      <p:ext uri="{BB962C8B-B14F-4D97-AF65-F5344CB8AC3E}">
        <p14:creationId xmlns:p14="http://schemas.microsoft.com/office/powerpoint/2010/main" val="3409429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7FC22-DD71-4668-8060-71D607EA907B}"/>
              </a:ext>
            </a:extLst>
          </p:cNvPr>
          <p:cNvSpPr>
            <a:spLocks noGrp="1"/>
          </p:cNvSpPr>
          <p:nvPr>
            <p:ph type="title"/>
          </p:nvPr>
        </p:nvSpPr>
        <p:spPr/>
        <p:txBody>
          <a:bodyPr/>
          <a:lstStyle/>
          <a:p>
            <a:r>
              <a:rPr lang="en-US" dirty="0"/>
              <a:t>Focus of presentation</a:t>
            </a:r>
          </a:p>
        </p:txBody>
      </p:sp>
      <p:sp>
        <p:nvSpPr>
          <p:cNvPr id="3" name="Content Placeholder 2">
            <a:extLst>
              <a:ext uri="{FF2B5EF4-FFF2-40B4-BE49-F238E27FC236}">
                <a16:creationId xmlns:a16="http://schemas.microsoft.com/office/drawing/2014/main" id="{7C0BB77F-1FC1-4C6B-A757-E5533F5FC68D}"/>
              </a:ext>
            </a:extLst>
          </p:cNvPr>
          <p:cNvSpPr>
            <a:spLocks noGrp="1"/>
          </p:cNvSpPr>
          <p:nvPr>
            <p:ph idx="1"/>
          </p:nvPr>
        </p:nvSpPr>
        <p:spPr>
          <a:xfrm>
            <a:off x="1451579" y="2015732"/>
            <a:ext cx="9603275" cy="4037749"/>
          </a:xfrm>
        </p:spPr>
        <p:txBody>
          <a:bodyPr>
            <a:normAutofit/>
          </a:bodyPr>
          <a:lstStyle/>
          <a:p>
            <a:pPr algn="just">
              <a:buFont typeface="Wingdings" panose="05000000000000000000" pitchFamily="2" charset="2"/>
              <a:buChar char="v"/>
            </a:pPr>
            <a:r>
              <a:rPr lang="en-US" sz="3200" dirty="0"/>
              <a:t> </a:t>
            </a:r>
            <a:r>
              <a:rPr lang="en-US" dirty="0"/>
              <a:t>The ruling Patriotic Front (PF) government is implementing a national social cash transfer programme but has effectively suspended payments to beneficiaries of the programme.</a:t>
            </a:r>
          </a:p>
          <a:p>
            <a:pPr marL="0" indent="0" algn="just">
              <a:buNone/>
            </a:pPr>
            <a:endParaRPr lang="en-US" dirty="0"/>
          </a:p>
          <a:p>
            <a:pPr lvl="1" algn="just"/>
            <a:r>
              <a:rPr lang="en-US" sz="2000" dirty="0"/>
              <a:t>What explains the government’s notional support to the programme while supporting other forms of redistribution in practice?</a:t>
            </a:r>
          </a:p>
        </p:txBody>
      </p:sp>
    </p:spTree>
    <p:extLst>
      <p:ext uri="{BB962C8B-B14F-4D97-AF65-F5344CB8AC3E}">
        <p14:creationId xmlns:p14="http://schemas.microsoft.com/office/powerpoint/2010/main" val="3673339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C5998-1090-430F-8C64-FCFAE38D3C2F}"/>
              </a:ext>
            </a:extLst>
          </p:cNvPr>
          <p:cNvSpPr>
            <a:spLocks noGrp="1"/>
          </p:cNvSpPr>
          <p:nvPr>
            <p:ph type="title"/>
          </p:nvPr>
        </p:nvSpPr>
        <p:spPr/>
        <p:txBody>
          <a:bodyPr/>
          <a:lstStyle/>
          <a:p>
            <a:r>
              <a:rPr lang="en-US" dirty="0"/>
              <a:t>background</a:t>
            </a:r>
          </a:p>
        </p:txBody>
      </p:sp>
      <p:sp>
        <p:nvSpPr>
          <p:cNvPr id="3" name="Content Placeholder 2">
            <a:extLst>
              <a:ext uri="{FF2B5EF4-FFF2-40B4-BE49-F238E27FC236}">
                <a16:creationId xmlns:a16="http://schemas.microsoft.com/office/drawing/2014/main" id="{D4D2EC22-907B-428F-AC27-F936A8EB1205}"/>
              </a:ext>
            </a:extLst>
          </p:cNvPr>
          <p:cNvSpPr>
            <a:spLocks noGrp="1"/>
          </p:cNvSpPr>
          <p:nvPr>
            <p:ph idx="1"/>
          </p:nvPr>
        </p:nvSpPr>
        <p:spPr>
          <a:xfrm>
            <a:off x="1451579" y="2015732"/>
            <a:ext cx="9730771" cy="4232668"/>
          </a:xfrm>
        </p:spPr>
        <p:txBody>
          <a:bodyPr>
            <a:normAutofit lnSpcReduction="10000"/>
          </a:bodyPr>
          <a:lstStyle/>
          <a:p>
            <a:pPr>
              <a:buFont typeface="Wingdings" panose="05000000000000000000" pitchFamily="2" charset="2"/>
              <a:buChar char="v"/>
            </a:pPr>
            <a:r>
              <a:rPr lang="en-US" dirty="0"/>
              <a:t> Introduction of pilot SCT program in 2003</a:t>
            </a:r>
          </a:p>
          <a:p>
            <a:pPr>
              <a:buFont typeface="Wingdings" panose="05000000000000000000" pitchFamily="2" charset="2"/>
              <a:buChar char="v"/>
            </a:pPr>
            <a:r>
              <a:rPr lang="en-US" dirty="0"/>
              <a:t> MMD govt. resisted donor efforts to expand pilots into national programs from 2000 to 2011</a:t>
            </a:r>
          </a:p>
          <a:p>
            <a:pPr>
              <a:buFont typeface="Wingdings" panose="05000000000000000000" pitchFamily="2" charset="2"/>
              <a:buChar char="v"/>
            </a:pPr>
            <a:endParaRPr lang="en-US" dirty="0"/>
          </a:p>
          <a:p>
            <a:pPr lvl="1"/>
            <a:r>
              <a:rPr lang="en-US" dirty="0"/>
              <a:t>Lack of political will/lack of institutional capacity (Barrientos et al., 2005)</a:t>
            </a:r>
          </a:p>
          <a:p>
            <a:pPr lvl="1"/>
            <a:r>
              <a:rPr lang="en-US" dirty="0"/>
              <a:t>Neoliberal ideology: consumption vs growth (Habasonda, 2009)</a:t>
            </a:r>
          </a:p>
          <a:p>
            <a:pPr lvl="1"/>
            <a:r>
              <a:rPr lang="en-US" dirty="0"/>
              <a:t>Enduring patrimonial system: clientelist vs programmatic distribution (Harland, 2014)</a:t>
            </a:r>
          </a:p>
          <a:p>
            <a:pPr lvl="1"/>
            <a:r>
              <a:rPr lang="en-US" dirty="0"/>
              <a:t>Influence of Finance Minister, Ng’andu Magande (Kabandula &amp; Seekings, 2016)</a:t>
            </a:r>
          </a:p>
          <a:p>
            <a:pPr lvl="1"/>
            <a:endParaRPr lang="en-US" dirty="0"/>
          </a:p>
          <a:p>
            <a:pPr>
              <a:buFont typeface="Wingdings" panose="05000000000000000000" pitchFamily="2" charset="2"/>
              <a:buChar char="v"/>
            </a:pPr>
            <a:r>
              <a:rPr lang="en-US" dirty="0"/>
              <a:t> Expansion of social protection and SCT after election of President Michael Sata in 2011</a:t>
            </a:r>
          </a:p>
        </p:txBody>
      </p:sp>
    </p:spTree>
    <p:extLst>
      <p:ext uri="{BB962C8B-B14F-4D97-AF65-F5344CB8AC3E}">
        <p14:creationId xmlns:p14="http://schemas.microsoft.com/office/powerpoint/2010/main" val="219316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C2F5C89F-D690-4899-91EA-AF6CB40620E3}"/>
              </a:ext>
            </a:extLst>
          </p:cNvPr>
          <p:cNvSpPr>
            <a:spLocks noGrp="1"/>
          </p:cNvSpPr>
          <p:nvPr>
            <p:ph type="title"/>
          </p:nvPr>
        </p:nvSpPr>
        <p:spPr/>
        <p:txBody>
          <a:bodyPr/>
          <a:lstStyle/>
          <a:p>
            <a:r>
              <a:rPr lang="en-US" dirty="0"/>
              <a:t>Social protection reforms 2011-2014</a:t>
            </a:r>
          </a:p>
        </p:txBody>
      </p:sp>
      <p:pic>
        <p:nvPicPr>
          <p:cNvPr id="5" name="Content Placeholder 4" descr="Text&#10;&#10;Description automatically generated">
            <a:extLst>
              <a:ext uri="{FF2B5EF4-FFF2-40B4-BE49-F238E27FC236}">
                <a16:creationId xmlns:a16="http://schemas.microsoft.com/office/drawing/2014/main" id="{57E52883-A93C-46C4-A7BD-51427AE999E2}"/>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58836" y="1864194"/>
            <a:ext cx="5259387" cy="3858180"/>
          </a:xfrm>
        </p:spPr>
      </p:pic>
      <p:sp>
        <p:nvSpPr>
          <p:cNvPr id="11" name="Content Placeholder 10">
            <a:extLst>
              <a:ext uri="{FF2B5EF4-FFF2-40B4-BE49-F238E27FC236}">
                <a16:creationId xmlns:a16="http://schemas.microsoft.com/office/drawing/2014/main" id="{E409A242-C492-49C6-8B89-3EE37B65D919}"/>
              </a:ext>
            </a:extLst>
          </p:cNvPr>
          <p:cNvSpPr>
            <a:spLocks noGrp="1"/>
          </p:cNvSpPr>
          <p:nvPr>
            <p:ph sz="half" idx="2"/>
          </p:nvPr>
        </p:nvSpPr>
        <p:spPr>
          <a:xfrm>
            <a:off x="5722374" y="1864194"/>
            <a:ext cx="6393426" cy="3858180"/>
          </a:xfrm>
        </p:spPr>
        <p:txBody>
          <a:bodyPr>
            <a:normAutofit/>
          </a:bodyPr>
          <a:lstStyle/>
          <a:p>
            <a:pPr>
              <a:buFont typeface="Wingdings" panose="05000000000000000000" pitchFamily="2" charset="2"/>
              <a:buChar char="v"/>
            </a:pPr>
            <a:r>
              <a:rPr lang="en-US" dirty="0"/>
              <a:t> Expansion of SCT coverage 2013/14</a:t>
            </a:r>
          </a:p>
          <a:p>
            <a:pPr>
              <a:buFont typeface="Wingdings" panose="05000000000000000000" pitchFamily="2" charset="2"/>
              <a:buChar char="v"/>
            </a:pPr>
            <a:endParaRPr lang="en-US" dirty="0"/>
          </a:p>
          <a:p>
            <a:pPr>
              <a:buFont typeface="Wingdings" panose="05000000000000000000" pitchFamily="2" charset="2"/>
              <a:buChar char="v"/>
            </a:pPr>
            <a:r>
              <a:rPr lang="en-US" dirty="0"/>
              <a:t> Introduction of National Social Protection Policy (2014)</a:t>
            </a:r>
          </a:p>
          <a:p>
            <a:pPr>
              <a:buFont typeface="Wingdings" panose="05000000000000000000" pitchFamily="2" charset="2"/>
              <a:buChar char="v"/>
            </a:pPr>
            <a:endParaRPr lang="en-US" dirty="0"/>
          </a:p>
          <a:p>
            <a:pPr>
              <a:buFont typeface="Wingdings" panose="05000000000000000000" pitchFamily="2" charset="2"/>
              <a:buChar char="v"/>
            </a:pPr>
            <a:r>
              <a:rPr lang="en-US" dirty="0"/>
              <a:t> Govt. assumes primary funding from donors for SCTs (2014)</a:t>
            </a:r>
          </a:p>
          <a:p>
            <a:pPr>
              <a:buFont typeface="Wingdings" panose="05000000000000000000" pitchFamily="2" charset="2"/>
              <a:buChar char="v"/>
            </a:pPr>
            <a:endParaRPr lang="en-US" dirty="0"/>
          </a:p>
          <a:p>
            <a:pPr>
              <a:buFont typeface="Wingdings" panose="05000000000000000000" pitchFamily="2" charset="2"/>
              <a:buChar char="v"/>
            </a:pPr>
            <a:r>
              <a:rPr lang="en-US" dirty="0"/>
              <a:t>Shift from clientelist to programmatic redistribution</a:t>
            </a:r>
          </a:p>
          <a:p>
            <a:pPr>
              <a:buFont typeface="Wingdings" panose="05000000000000000000" pitchFamily="2" charset="2"/>
              <a:buChar char="v"/>
            </a:pPr>
            <a:endParaRPr lang="en-US" dirty="0"/>
          </a:p>
        </p:txBody>
      </p:sp>
    </p:spTree>
    <p:extLst>
      <p:ext uri="{BB962C8B-B14F-4D97-AF65-F5344CB8AC3E}">
        <p14:creationId xmlns:p14="http://schemas.microsoft.com/office/powerpoint/2010/main" val="1379396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58BC6C-3345-42B7-97D1-97CDAEC402E6}"/>
              </a:ext>
            </a:extLst>
          </p:cNvPr>
          <p:cNvSpPr>
            <a:spLocks noGrp="1"/>
          </p:cNvSpPr>
          <p:nvPr>
            <p:ph type="title"/>
          </p:nvPr>
        </p:nvSpPr>
        <p:spPr>
          <a:xfrm>
            <a:off x="1449218" y="804890"/>
            <a:ext cx="9494086" cy="699446"/>
          </a:xfrm>
        </p:spPr>
        <p:txBody>
          <a:bodyPr>
            <a:normAutofit fontScale="90000"/>
          </a:bodyPr>
          <a:lstStyle/>
          <a:p>
            <a:pPr algn="just"/>
            <a:r>
              <a:rPr lang="en-US" dirty="0"/>
              <a:t>Expansion of social cash transfer program under president sata, 2011-14</a:t>
            </a:r>
          </a:p>
        </p:txBody>
      </p:sp>
      <p:pic>
        <p:nvPicPr>
          <p:cNvPr id="15" name="Content Placeholder 14" descr="A group of people standing in front of a crowd posing for the camera&#10;&#10;Description automatically generated">
            <a:extLst>
              <a:ext uri="{FF2B5EF4-FFF2-40B4-BE49-F238E27FC236}">
                <a16:creationId xmlns:a16="http://schemas.microsoft.com/office/drawing/2014/main" id="{43D2C789-3339-4AC2-BBAC-D366D7F40F61}"/>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118555" y="1413503"/>
            <a:ext cx="4623321" cy="2455146"/>
          </a:xfrm>
        </p:spPr>
      </p:pic>
      <p:pic>
        <p:nvPicPr>
          <p:cNvPr id="13" name="Content Placeholder 12">
            <a:extLst>
              <a:ext uri="{FF2B5EF4-FFF2-40B4-BE49-F238E27FC236}">
                <a16:creationId xmlns:a16="http://schemas.microsoft.com/office/drawing/2014/main" id="{BDB99F73-8472-40F0-98E4-3E744E01345B}"/>
              </a:ext>
            </a:extLst>
          </p:cNvPr>
          <p:cNvPicPr>
            <a:picLocks noGrp="1" noChangeAspect="1"/>
          </p:cNvPicPr>
          <p:nvPr>
            <p:ph sz="half" idx="1"/>
          </p:nvPr>
        </p:nvPicPr>
        <p:blipFill>
          <a:blip r:embed="rId3"/>
          <a:stretch>
            <a:fillRect/>
          </a:stretch>
        </p:blipFill>
        <p:spPr>
          <a:xfrm>
            <a:off x="85693" y="1825911"/>
            <a:ext cx="7032862" cy="4227199"/>
          </a:xfrm>
          <a:prstGeom prst="rect">
            <a:avLst/>
          </a:prstGeom>
        </p:spPr>
      </p:pic>
    </p:spTree>
    <p:extLst>
      <p:ext uri="{BB962C8B-B14F-4D97-AF65-F5344CB8AC3E}">
        <p14:creationId xmlns:p14="http://schemas.microsoft.com/office/powerpoint/2010/main" val="1979238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8FB0D-B408-420F-A13C-2346EFBE4E0C}"/>
              </a:ext>
            </a:extLst>
          </p:cNvPr>
          <p:cNvSpPr>
            <a:spLocks noGrp="1"/>
          </p:cNvSpPr>
          <p:nvPr>
            <p:ph type="title"/>
          </p:nvPr>
        </p:nvSpPr>
        <p:spPr/>
        <p:txBody>
          <a:bodyPr/>
          <a:lstStyle/>
          <a:p>
            <a:r>
              <a:rPr lang="en-US" dirty="0"/>
              <a:t>Factors explaining social protection reforms under president sata</a:t>
            </a:r>
          </a:p>
        </p:txBody>
      </p:sp>
      <p:sp>
        <p:nvSpPr>
          <p:cNvPr id="3" name="Content Placeholder 2">
            <a:extLst>
              <a:ext uri="{FF2B5EF4-FFF2-40B4-BE49-F238E27FC236}">
                <a16:creationId xmlns:a16="http://schemas.microsoft.com/office/drawing/2014/main" id="{CC13E0C1-4F0B-459D-BE1A-C241844AE9BA}"/>
              </a:ext>
            </a:extLst>
          </p:cNvPr>
          <p:cNvSpPr>
            <a:spLocks noGrp="1"/>
          </p:cNvSpPr>
          <p:nvPr>
            <p:ph idx="1"/>
          </p:nvPr>
        </p:nvSpPr>
        <p:spPr>
          <a:xfrm>
            <a:off x="1451579" y="2015732"/>
            <a:ext cx="9603275" cy="4175518"/>
          </a:xfrm>
        </p:spPr>
        <p:txBody>
          <a:bodyPr/>
          <a:lstStyle/>
          <a:p>
            <a:pPr marL="457200" indent="-457200">
              <a:buAutoNum type="arabicPeriod"/>
            </a:pPr>
            <a:r>
              <a:rPr lang="en-US" dirty="0"/>
              <a:t>Convergence between donor ideas about the role of cash transfers in development and the PF’s support for a ‘leftist’ pro-poor development agenda.</a:t>
            </a:r>
          </a:p>
          <a:p>
            <a:pPr marL="457200" indent="-457200">
              <a:buAutoNum type="arabicPeriod"/>
            </a:pPr>
            <a:endParaRPr lang="en-US" dirty="0"/>
          </a:p>
          <a:p>
            <a:pPr marL="457200" indent="-457200">
              <a:buAutoNum type="arabicPeriod"/>
            </a:pPr>
            <a:r>
              <a:rPr lang="en-US" dirty="0"/>
              <a:t>Interests of political elites in Sata’s administration</a:t>
            </a:r>
          </a:p>
          <a:p>
            <a:pPr lvl="1"/>
            <a:r>
              <a:rPr lang="en-US" dirty="0"/>
              <a:t>Ideas, beliefs and attitudes about development (and poverty reduction)</a:t>
            </a:r>
          </a:p>
          <a:p>
            <a:pPr lvl="1"/>
            <a:r>
              <a:rPr lang="en-US" dirty="0"/>
              <a:t>Electoral competition (branding around agriculture subsidies and alternative programmes)</a:t>
            </a:r>
          </a:p>
          <a:p>
            <a:pPr lvl="1"/>
            <a:r>
              <a:rPr lang="en-US" dirty="0"/>
              <a:t>Factionalism (contestation for power within PF between pro-poor faction and pro-business faction)</a:t>
            </a:r>
          </a:p>
          <a:p>
            <a:pPr lvl="1"/>
            <a:endParaRPr lang="en-US" dirty="0"/>
          </a:p>
        </p:txBody>
      </p:sp>
    </p:spTree>
    <p:extLst>
      <p:ext uri="{BB962C8B-B14F-4D97-AF65-F5344CB8AC3E}">
        <p14:creationId xmlns:p14="http://schemas.microsoft.com/office/powerpoint/2010/main" val="2071404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51451-7A72-4681-9BE7-73AE0D167D50}"/>
              </a:ext>
            </a:extLst>
          </p:cNvPr>
          <p:cNvSpPr>
            <a:spLocks noGrp="1"/>
          </p:cNvSpPr>
          <p:nvPr>
            <p:ph type="title"/>
          </p:nvPr>
        </p:nvSpPr>
        <p:spPr/>
        <p:txBody>
          <a:bodyPr/>
          <a:lstStyle/>
          <a:p>
            <a:r>
              <a:rPr lang="en-US" dirty="0"/>
              <a:t>Social protection reform under president lungu 2015-2020</a:t>
            </a:r>
          </a:p>
        </p:txBody>
      </p:sp>
      <p:pic>
        <p:nvPicPr>
          <p:cNvPr id="7" name="Content Placeholder 6" descr="A person in a suit and tie&#10;&#10;Description automatically generated">
            <a:extLst>
              <a:ext uri="{FF2B5EF4-FFF2-40B4-BE49-F238E27FC236}">
                <a16:creationId xmlns:a16="http://schemas.microsoft.com/office/drawing/2014/main" id="{46547123-EDFF-4003-8FB8-B35AA7EBB925}"/>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14859" y="1864194"/>
            <a:ext cx="2626032" cy="3709791"/>
          </a:xfrm>
        </p:spPr>
      </p:pic>
      <p:sp>
        <p:nvSpPr>
          <p:cNvPr id="5" name="Content Placeholder 4">
            <a:extLst>
              <a:ext uri="{FF2B5EF4-FFF2-40B4-BE49-F238E27FC236}">
                <a16:creationId xmlns:a16="http://schemas.microsoft.com/office/drawing/2014/main" id="{3126A6C5-F2FC-4172-A5A0-E9E756D8ABEB}"/>
              </a:ext>
            </a:extLst>
          </p:cNvPr>
          <p:cNvSpPr>
            <a:spLocks noGrp="1"/>
          </p:cNvSpPr>
          <p:nvPr>
            <p:ph sz="half" idx="2"/>
          </p:nvPr>
        </p:nvSpPr>
        <p:spPr>
          <a:xfrm>
            <a:off x="2989006" y="2017343"/>
            <a:ext cx="8069917" cy="3441520"/>
          </a:xfrm>
        </p:spPr>
        <p:txBody>
          <a:bodyPr/>
          <a:lstStyle/>
          <a:p>
            <a:pPr algn="just">
              <a:buFont typeface="Wingdings" panose="05000000000000000000" pitchFamily="2" charset="2"/>
              <a:buChar char="v"/>
            </a:pPr>
            <a:r>
              <a:rPr lang="en-US" dirty="0"/>
              <a:t> Edgar Lungu elected in January 2015 presidential by-election replacing Sata who died in office </a:t>
            </a:r>
          </a:p>
          <a:p>
            <a:pPr algn="just">
              <a:buFont typeface="Wingdings" panose="05000000000000000000" pitchFamily="2" charset="2"/>
              <a:buChar char="v"/>
            </a:pPr>
            <a:r>
              <a:rPr lang="en-US" dirty="0"/>
              <a:t>The PF government has committed to expanding the SCT program but what has been achieved in practice falls far below set targets</a:t>
            </a:r>
          </a:p>
          <a:p>
            <a:pPr algn="just">
              <a:buFont typeface="Wingdings" panose="05000000000000000000" pitchFamily="2" charset="2"/>
              <a:buChar char="v"/>
            </a:pPr>
            <a:r>
              <a:rPr lang="en-US" dirty="0"/>
              <a:t> What explains PF’s notional commitment to expanding cash transfers despite emphasis on other forms of redistribution?</a:t>
            </a:r>
          </a:p>
        </p:txBody>
      </p:sp>
    </p:spTree>
    <p:extLst>
      <p:ext uri="{BB962C8B-B14F-4D97-AF65-F5344CB8AC3E}">
        <p14:creationId xmlns:p14="http://schemas.microsoft.com/office/powerpoint/2010/main" val="288562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7A0ECC4-DF30-41A6-946F-1CFB051A3FEA}"/>
              </a:ext>
            </a:extLst>
          </p:cNvPr>
          <p:cNvSpPr>
            <a:spLocks noGrp="1"/>
          </p:cNvSpPr>
          <p:nvPr>
            <p:ph type="title"/>
          </p:nvPr>
        </p:nvSpPr>
        <p:spPr/>
        <p:txBody>
          <a:bodyPr/>
          <a:lstStyle/>
          <a:p>
            <a:r>
              <a:rPr lang="en-US" dirty="0"/>
              <a:t>Coverage of social cash transfers</a:t>
            </a:r>
          </a:p>
        </p:txBody>
      </p:sp>
      <p:graphicFrame>
        <p:nvGraphicFramePr>
          <p:cNvPr id="5" name="Table 5">
            <a:extLst>
              <a:ext uri="{FF2B5EF4-FFF2-40B4-BE49-F238E27FC236}">
                <a16:creationId xmlns:a16="http://schemas.microsoft.com/office/drawing/2014/main" id="{92A04007-9AE5-45F5-946A-62AD214756E0}"/>
              </a:ext>
            </a:extLst>
          </p:cNvPr>
          <p:cNvGraphicFramePr>
            <a:graphicFrameLocks noGrp="1"/>
          </p:cNvGraphicFramePr>
          <p:nvPr>
            <p:ph sz="half" idx="1"/>
            <p:extLst>
              <p:ext uri="{D42A27DB-BD31-4B8C-83A1-F6EECF244321}">
                <p14:modId xmlns:p14="http://schemas.microsoft.com/office/powerpoint/2010/main" val="2421144712"/>
              </p:ext>
            </p:extLst>
          </p:nvPr>
        </p:nvGraphicFramePr>
        <p:xfrm>
          <a:off x="179296" y="1864194"/>
          <a:ext cx="5913528" cy="3636824"/>
        </p:xfrm>
        <a:graphic>
          <a:graphicData uri="http://schemas.openxmlformats.org/drawingml/2006/table">
            <a:tbl>
              <a:tblPr firstRow="1" bandRow="1">
                <a:tableStyleId>{5C22544A-7EE6-4342-B048-85BDC9FD1C3A}</a:tableStyleId>
              </a:tblPr>
              <a:tblGrid>
                <a:gridCol w="1971176">
                  <a:extLst>
                    <a:ext uri="{9D8B030D-6E8A-4147-A177-3AD203B41FA5}">
                      <a16:colId xmlns:a16="http://schemas.microsoft.com/office/drawing/2014/main" val="2247492470"/>
                    </a:ext>
                  </a:extLst>
                </a:gridCol>
                <a:gridCol w="1971176">
                  <a:extLst>
                    <a:ext uri="{9D8B030D-6E8A-4147-A177-3AD203B41FA5}">
                      <a16:colId xmlns:a16="http://schemas.microsoft.com/office/drawing/2014/main" val="1858781619"/>
                    </a:ext>
                  </a:extLst>
                </a:gridCol>
                <a:gridCol w="1971176">
                  <a:extLst>
                    <a:ext uri="{9D8B030D-6E8A-4147-A177-3AD203B41FA5}">
                      <a16:colId xmlns:a16="http://schemas.microsoft.com/office/drawing/2014/main" val="3753107112"/>
                    </a:ext>
                  </a:extLst>
                </a:gridCol>
              </a:tblGrid>
              <a:tr h="952736">
                <a:tc>
                  <a:txBody>
                    <a:bodyPr/>
                    <a:lstStyle/>
                    <a:p>
                      <a:r>
                        <a:rPr lang="en-US" dirty="0"/>
                        <a:t>Year</a:t>
                      </a:r>
                    </a:p>
                  </a:txBody>
                  <a:tcPr marL="81971" marR="81971"/>
                </a:tc>
                <a:tc>
                  <a:txBody>
                    <a:bodyPr/>
                    <a:lstStyle/>
                    <a:p>
                      <a:r>
                        <a:rPr lang="en-US" dirty="0"/>
                        <a:t>Target Households</a:t>
                      </a:r>
                    </a:p>
                  </a:txBody>
                  <a:tcPr marL="81971" marR="81971"/>
                </a:tc>
                <a:tc>
                  <a:txBody>
                    <a:bodyPr/>
                    <a:lstStyle/>
                    <a:p>
                      <a:r>
                        <a:rPr lang="en-US" dirty="0"/>
                        <a:t>Actual Beneficiary Households</a:t>
                      </a:r>
                    </a:p>
                  </a:txBody>
                  <a:tcPr marL="81971" marR="81971"/>
                </a:tc>
                <a:extLst>
                  <a:ext uri="{0D108BD9-81ED-4DB2-BD59-A6C34878D82A}">
                    <a16:rowId xmlns:a16="http://schemas.microsoft.com/office/drawing/2014/main" val="358915467"/>
                  </a:ext>
                </a:extLst>
              </a:tr>
              <a:tr h="386388">
                <a:tc>
                  <a:txBody>
                    <a:bodyPr/>
                    <a:lstStyle/>
                    <a:p>
                      <a:r>
                        <a:rPr lang="en-US" dirty="0"/>
                        <a:t>2015</a:t>
                      </a:r>
                    </a:p>
                  </a:txBody>
                  <a:tcPr marL="81971" marR="81971"/>
                </a:tc>
                <a:tc>
                  <a:txBody>
                    <a:bodyPr/>
                    <a:lstStyle/>
                    <a:p>
                      <a:r>
                        <a:rPr lang="en-US" dirty="0"/>
                        <a:t>190,000</a:t>
                      </a:r>
                    </a:p>
                  </a:txBody>
                  <a:tcPr marL="81971" marR="81971"/>
                </a:tc>
                <a:tc>
                  <a:txBody>
                    <a:bodyPr/>
                    <a:lstStyle/>
                    <a:p>
                      <a:r>
                        <a:rPr lang="en-US" dirty="0"/>
                        <a:t>145,000</a:t>
                      </a:r>
                    </a:p>
                  </a:txBody>
                  <a:tcPr marL="81971" marR="81971"/>
                </a:tc>
                <a:extLst>
                  <a:ext uri="{0D108BD9-81ED-4DB2-BD59-A6C34878D82A}">
                    <a16:rowId xmlns:a16="http://schemas.microsoft.com/office/drawing/2014/main" val="741375375"/>
                  </a:ext>
                </a:extLst>
              </a:tr>
              <a:tr h="326463">
                <a:tc>
                  <a:txBody>
                    <a:bodyPr/>
                    <a:lstStyle/>
                    <a:p>
                      <a:r>
                        <a:rPr lang="en-US" dirty="0"/>
                        <a:t>2016</a:t>
                      </a:r>
                    </a:p>
                  </a:txBody>
                  <a:tcPr marL="81971" marR="81971"/>
                </a:tc>
                <a:tc>
                  <a:txBody>
                    <a:bodyPr/>
                    <a:lstStyle/>
                    <a:p>
                      <a:r>
                        <a:rPr lang="en-US" dirty="0"/>
                        <a:t>250,000</a:t>
                      </a:r>
                    </a:p>
                  </a:txBody>
                  <a:tcPr marL="81971" marR="81971"/>
                </a:tc>
                <a:tc>
                  <a:txBody>
                    <a:bodyPr/>
                    <a:lstStyle/>
                    <a:p>
                      <a:r>
                        <a:rPr lang="en-US" dirty="0"/>
                        <a:t>242,000</a:t>
                      </a:r>
                    </a:p>
                  </a:txBody>
                  <a:tcPr marL="81971" marR="81971"/>
                </a:tc>
                <a:extLst>
                  <a:ext uri="{0D108BD9-81ED-4DB2-BD59-A6C34878D82A}">
                    <a16:rowId xmlns:a16="http://schemas.microsoft.com/office/drawing/2014/main" val="146786036"/>
                  </a:ext>
                </a:extLst>
              </a:tr>
              <a:tr h="386388">
                <a:tc>
                  <a:txBody>
                    <a:bodyPr/>
                    <a:lstStyle/>
                    <a:p>
                      <a:r>
                        <a:rPr lang="en-US" dirty="0"/>
                        <a:t>2017</a:t>
                      </a:r>
                    </a:p>
                  </a:txBody>
                  <a:tcPr marL="81971" marR="81971"/>
                </a:tc>
                <a:tc>
                  <a:txBody>
                    <a:bodyPr/>
                    <a:lstStyle/>
                    <a:p>
                      <a:r>
                        <a:rPr lang="en-US" dirty="0"/>
                        <a:t>500,000</a:t>
                      </a:r>
                    </a:p>
                  </a:txBody>
                  <a:tcPr marL="81971" marR="81971"/>
                </a:tc>
                <a:tc>
                  <a:txBody>
                    <a:bodyPr/>
                    <a:lstStyle/>
                    <a:p>
                      <a:r>
                        <a:rPr lang="en-US" dirty="0"/>
                        <a:t>590,000</a:t>
                      </a:r>
                    </a:p>
                  </a:txBody>
                  <a:tcPr marL="81971" marR="81971"/>
                </a:tc>
                <a:extLst>
                  <a:ext uri="{0D108BD9-81ED-4DB2-BD59-A6C34878D82A}">
                    <a16:rowId xmlns:a16="http://schemas.microsoft.com/office/drawing/2014/main" val="3282198998"/>
                  </a:ext>
                </a:extLst>
              </a:tr>
              <a:tr h="386388">
                <a:tc>
                  <a:txBody>
                    <a:bodyPr/>
                    <a:lstStyle/>
                    <a:p>
                      <a:r>
                        <a:rPr lang="en-US" dirty="0"/>
                        <a:t>2018</a:t>
                      </a:r>
                    </a:p>
                  </a:txBody>
                  <a:tcPr marL="81971" marR="81971"/>
                </a:tc>
                <a:tc>
                  <a:txBody>
                    <a:bodyPr/>
                    <a:lstStyle/>
                    <a:p>
                      <a:r>
                        <a:rPr lang="en-US" dirty="0"/>
                        <a:t>700,000</a:t>
                      </a:r>
                    </a:p>
                  </a:txBody>
                  <a:tcPr marL="81971" marR="81971"/>
                </a:tc>
                <a:tc>
                  <a:txBody>
                    <a:bodyPr/>
                    <a:lstStyle/>
                    <a:p>
                      <a:r>
                        <a:rPr lang="en-US" dirty="0"/>
                        <a:t>590,000</a:t>
                      </a:r>
                    </a:p>
                  </a:txBody>
                  <a:tcPr marL="81971" marR="81971"/>
                </a:tc>
                <a:extLst>
                  <a:ext uri="{0D108BD9-81ED-4DB2-BD59-A6C34878D82A}">
                    <a16:rowId xmlns:a16="http://schemas.microsoft.com/office/drawing/2014/main" val="899564086"/>
                  </a:ext>
                </a:extLst>
              </a:tr>
              <a:tr h="386388">
                <a:tc>
                  <a:txBody>
                    <a:bodyPr/>
                    <a:lstStyle/>
                    <a:p>
                      <a:r>
                        <a:rPr lang="en-US" dirty="0"/>
                        <a:t>2019</a:t>
                      </a:r>
                    </a:p>
                  </a:txBody>
                  <a:tcPr marL="81971" marR="81971"/>
                </a:tc>
                <a:tc>
                  <a:txBody>
                    <a:bodyPr/>
                    <a:lstStyle/>
                    <a:p>
                      <a:r>
                        <a:rPr lang="en-US" dirty="0"/>
                        <a:t>700,000</a:t>
                      </a:r>
                    </a:p>
                  </a:txBody>
                  <a:tcPr marL="81971" marR="81971"/>
                </a:tc>
                <a:tc>
                  <a:txBody>
                    <a:bodyPr/>
                    <a:lstStyle/>
                    <a:p>
                      <a:r>
                        <a:rPr lang="en-US" dirty="0"/>
                        <a:t>632,000</a:t>
                      </a:r>
                    </a:p>
                  </a:txBody>
                  <a:tcPr marL="81971" marR="81971"/>
                </a:tc>
                <a:extLst>
                  <a:ext uri="{0D108BD9-81ED-4DB2-BD59-A6C34878D82A}">
                    <a16:rowId xmlns:a16="http://schemas.microsoft.com/office/drawing/2014/main" val="3262320454"/>
                  </a:ext>
                </a:extLst>
              </a:tr>
              <a:tr h="386388">
                <a:tc>
                  <a:txBody>
                    <a:bodyPr/>
                    <a:lstStyle/>
                    <a:p>
                      <a:r>
                        <a:rPr lang="en-US" dirty="0"/>
                        <a:t>2020</a:t>
                      </a:r>
                    </a:p>
                  </a:txBody>
                  <a:tcPr marL="81971" marR="81971"/>
                </a:tc>
                <a:tc>
                  <a:txBody>
                    <a:bodyPr/>
                    <a:lstStyle/>
                    <a:p>
                      <a:r>
                        <a:rPr lang="en-US" dirty="0"/>
                        <a:t>700,000</a:t>
                      </a:r>
                    </a:p>
                  </a:txBody>
                  <a:tcPr marL="81971" marR="81971"/>
                </a:tc>
                <a:tc>
                  <a:txBody>
                    <a:bodyPr/>
                    <a:lstStyle/>
                    <a:p>
                      <a:r>
                        <a:rPr lang="en-US" dirty="0"/>
                        <a:t>700,000</a:t>
                      </a:r>
                    </a:p>
                  </a:txBody>
                  <a:tcPr marL="81971" marR="81971"/>
                </a:tc>
                <a:extLst>
                  <a:ext uri="{0D108BD9-81ED-4DB2-BD59-A6C34878D82A}">
                    <a16:rowId xmlns:a16="http://schemas.microsoft.com/office/drawing/2014/main" val="641921245"/>
                  </a:ext>
                </a:extLst>
              </a:tr>
              <a:tr h="386388">
                <a:tc>
                  <a:txBody>
                    <a:bodyPr/>
                    <a:lstStyle/>
                    <a:p>
                      <a:r>
                        <a:rPr lang="en-US" dirty="0"/>
                        <a:t>2021</a:t>
                      </a:r>
                    </a:p>
                  </a:txBody>
                  <a:tcPr marL="81971" marR="81971"/>
                </a:tc>
                <a:tc>
                  <a:txBody>
                    <a:bodyPr/>
                    <a:lstStyle/>
                    <a:p>
                      <a:r>
                        <a:rPr lang="en-US" dirty="0"/>
                        <a:t>994,000</a:t>
                      </a:r>
                    </a:p>
                  </a:txBody>
                  <a:tcPr marL="81971" marR="81971"/>
                </a:tc>
                <a:tc>
                  <a:txBody>
                    <a:bodyPr/>
                    <a:lstStyle/>
                    <a:p>
                      <a:endParaRPr lang="en-US" dirty="0"/>
                    </a:p>
                  </a:txBody>
                  <a:tcPr marL="81971" marR="81971"/>
                </a:tc>
                <a:extLst>
                  <a:ext uri="{0D108BD9-81ED-4DB2-BD59-A6C34878D82A}">
                    <a16:rowId xmlns:a16="http://schemas.microsoft.com/office/drawing/2014/main" val="221988035"/>
                  </a:ext>
                </a:extLst>
              </a:tr>
            </a:tbl>
          </a:graphicData>
        </a:graphic>
      </p:graphicFrame>
      <p:pic>
        <p:nvPicPr>
          <p:cNvPr id="10" name="Content Placeholder 9">
            <a:extLst>
              <a:ext uri="{FF2B5EF4-FFF2-40B4-BE49-F238E27FC236}">
                <a16:creationId xmlns:a16="http://schemas.microsoft.com/office/drawing/2014/main" id="{9E800447-D3E1-456B-BD57-E9D024D4B1F3}"/>
              </a:ext>
            </a:extLst>
          </p:cNvPr>
          <p:cNvPicPr>
            <a:picLocks noGrp="1" noChangeAspect="1"/>
          </p:cNvPicPr>
          <p:nvPr>
            <p:ph sz="half" idx="2"/>
          </p:nvPr>
        </p:nvPicPr>
        <p:blipFill>
          <a:blip r:embed="rId2"/>
          <a:stretch>
            <a:fillRect/>
          </a:stretch>
        </p:blipFill>
        <p:spPr>
          <a:xfrm>
            <a:off x="6200978" y="1864194"/>
            <a:ext cx="5900049" cy="3745943"/>
          </a:xfrm>
          <a:prstGeom prst="rect">
            <a:avLst/>
          </a:prstGeom>
        </p:spPr>
      </p:pic>
    </p:spTree>
    <p:extLst>
      <p:ext uri="{BB962C8B-B14F-4D97-AF65-F5344CB8AC3E}">
        <p14:creationId xmlns:p14="http://schemas.microsoft.com/office/powerpoint/2010/main" val="2555711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106A0-5A3C-4DD1-AD1D-CD1068881A33}"/>
              </a:ext>
            </a:extLst>
          </p:cNvPr>
          <p:cNvSpPr>
            <a:spLocks noGrp="1"/>
          </p:cNvSpPr>
          <p:nvPr>
            <p:ph type="title"/>
          </p:nvPr>
        </p:nvSpPr>
        <p:spPr/>
        <p:txBody>
          <a:bodyPr/>
          <a:lstStyle/>
          <a:p>
            <a:r>
              <a:rPr lang="en-US" dirty="0" err="1"/>
              <a:t>Sct</a:t>
            </a:r>
            <a:r>
              <a:rPr lang="en-US" dirty="0"/>
              <a:t> budget and spending</a:t>
            </a:r>
          </a:p>
        </p:txBody>
      </p:sp>
      <p:graphicFrame>
        <p:nvGraphicFramePr>
          <p:cNvPr id="4" name="Table 4">
            <a:extLst>
              <a:ext uri="{FF2B5EF4-FFF2-40B4-BE49-F238E27FC236}">
                <a16:creationId xmlns:a16="http://schemas.microsoft.com/office/drawing/2014/main" id="{0B796348-B4E1-42D9-992C-57C84519E3FE}"/>
              </a:ext>
            </a:extLst>
          </p:cNvPr>
          <p:cNvGraphicFramePr>
            <a:graphicFrameLocks noGrp="1"/>
          </p:cNvGraphicFramePr>
          <p:nvPr>
            <p:ph idx="1"/>
            <p:extLst>
              <p:ext uri="{D42A27DB-BD31-4B8C-83A1-F6EECF244321}">
                <p14:modId xmlns:p14="http://schemas.microsoft.com/office/powerpoint/2010/main" val="219933946"/>
              </p:ext>
            </p:extLst>
          </p:nvPr>
        </p:nvGraphicFramePr>
        <p:xfrm>
          <a:off x="1450975" y="2016124"/>
          <a:ext cx="9604372" cy="3470276"/>
        </p:xfrm>
        <a:graphic>
          <a:graphicData uri="http://schemas.openxmlformats.org/drawingml/2006/table">
            <a:tbl>
              <a:tblPr firstRow="1" bandRow="1">
                <a:tableStyleId>{5C22544A-7EE6-4342-B048-85BDC9FD1C3A}</a:tableStyleId>
              </a:tblPr>
              <a:tblGrid>
                <a:gridCol w="2401093">
                  <a:extLst>
                    <a:ext uri="{9D8B030D-6E8A-4147-A177-3AD203B41FA5}">
                      <a16:colId xmlns:a16="http://schemas.microsoft.com/office/drawing/2014/main" val="2473358633"/>
                    </a:ext>
                  </a:extLst>
                </a:gridCol>
                <a:gridCol w="2401093">
                  <a:extLst>
                    <a:ext uri="{9D8B030D-6E8A-4147-A177-3AD203B41FA5}">
                      <a16:colId xmlns:a16="http://schemas.microsoft.com/office/drawing/2014/main" val="497076539"/>
                    </a:ext>
                  </a:extLst>
                </a:gridCol>
                <a:gridCol w="2401093">
                  <a:extLst>
                    <a:ext uri="{9D8B030D-6E8A-4147-A177-3AD203B41FA5}">
                      <a16:colId xmlns:a16="http://schemas.microsoft.com/office/drawing/2014/main" val="2437582441"/>
                    </a:ext>
                  </a:extLst>
                </a:gridCol>
                <a:gridCol w="2401093">
                  <a:extLst>
                    <a:ext uri="{9D8B030D-6E8A-4147-A177-3AD203B41FA5}">
                      <a16:colId xmlns:a16="http://schemas.microsoft.com/office/drawing/2014/main" val="3132853238"/>
                    </a:ext>
                  </a:extLst>
                </a:gridCol>
              </a:tblGrid>
              <a:tr h="1046064">
                <a:tc>
                  <a:txBody>
                    <a:bodyPr/>
                    <a:lstStyle/>
                    <a:p>
                      <a:r>
                        <a:rPr lang="en-US" sz="1800" dirty="0">
                          <a:latin typeface="+mn-lt"/>
                        </a:rPr>
                        <a:t>Year</a:t>
                      </a:r>
                    </a:p>
                  </a:txBody>
                  <a:tcPr marL="83517" marR="83517"/>
                </a:tc>
                <a:tc>
                  <a:txBody>
                    <a:bodyPr/>
                    <a:lstStyle/>
                    <a:p>
                      <a:r>
                        <a:rPr lang="en-US" sz="1800" dirty="0">
                          <a:latin typeface="+mn-lt"/>
                        </a:rPr>
                        <a:t>Total SCT Budget (Kwacha millions)</a:t>
                      </a:r>
                    </a:p>
                  </a:txBody>
                  <a:tcPr marL="83517" marR="83517"/>
                </a:tc>
                <a:tc>
                  <a:txBody>
                    <a:bodyPr/>
                    <a:lstStyle/>
                    <a:p>
                      <a:r>
                        <a:rPr lang="en-US" sz="1800" dirty="0">
                          <a:latin typeface="+mn-lt"/>
                        </a:rPr>
                        <a:t>GRZ Budget (Kwacha millions)</a:t>
                      </a:r>
                    </a:p>
                  </a:txBody>
                  <a:tcPr marL="83517" marR="83517"/>
                </a:tc>
                <a:tc>
                  <a:txBody>
                    <a:bodyPr/>
                    <a:lstStyle/>
                    <a:p>
                      <a:r>
                        <a:rPr lang="en-US" sz="1800" dirty="0">
                          <a:latin typeface="+mn-lt"/>
                        </a:rPr>
                        <a:t>GRZ Spent (Kwacha millions)</a:t>
                      </a:r>
                    </a:p>
                  </a:txBody>
                  <a:tcPr marL="83517" marR="83517"/>
                </a:tc>
                <a:extLst>
                  <a:ext uri="{0D108BD9-81ED-4DB2-BD59-A6C34878D82A}">
                    <a16:rowId xmlns:a16="http://schemas.microsoft.com/office/drawing/2014/main" val="2979174171"/>
                  </a:ext>
                </a:extLst>
              </a:tr>
              <a:tr h="606053">
                <a:tc>
                  <a:txBody>
                    <a:bodyPr/>
                    <a:lstStyle/>
                    <a:p>
                      <a:r>
                        <a:rPr lang="en-US" sz="1800" dirty="0">
                          <a:latin typeface="+mn-lt"/>
                        </a:rPr>
                        <a:t>2016</a:t>
                      </a:r>
                    </a:p>
                  </a:txBody>
                  <a:tcPr marL="83517" marR="83517"/>
                </a:tc>
                <a:tc>
                  <a:txBody>
                    <a:bodyPr/>
                    <a:lstStyle/>
                    <a:p>
                      <a:pPr algn="ctr" fontAlgn="b"/>
                      <a:r>
                        <a:rPr lang="en-US" sz="1800" b="0" i="0" u="none" strike="noStrike" dirty="0">
                          <a:solidFill>
                            <a:srgbClr val="000000"/>
                          </a:solidFill>
                          <a:effectLst/>
                          <a:latin typeface="+mn-lt"/>
                        </a:rPr>
                        <a:t>331</a:t>
                      </a:r>
                    </a:p>
                  </a:txBody>
                  <a:tcPr marL="5801" marR="5801" marT="6350" marB="0" anchor="b"/>
                </a:tc>
                <a:tc>
                  <a:txBody>
                    <a:bodyPr/>
                    <a:lstStyle/>
                    <a:p>
                      <a:pPr algn="ctr" fontAlgn="b"/>
                      <a:r>
                        <a:rPr lang="en-US" sz="1800" b="0" i="0" u="none" strike="noStrike">
                          <a:solidFill>
                            <a:srgbClr val="000000"/>
                          </a:solidFill>
                          <a:effectLst/>
                          <a:latin typeface="+mn-lt"/>
                        </a:rPr>
                        <a:t>250</a:t>
                      </a:r>
                    </a:p>
                  </a:txBody>
                  <a:tcPr marL="5801" marR="5801" marT="6350" marB="0" anchor="b"/>
                </a:tc>
                <a:tc>
                  <a:txBody>
                    <a:bodyPr/>
                    <a:lstStyle/>
                    <a:p>
                      <a:pPr algn="ctr" fontAlgn="b"/>
                      <a:r>
                        <a:rPr lang="en-US" sz="1800" b="0" i="0" u="none" strike="noStrike">
                          <a:solidFill>
                            <a:srgbClr val="000000"/>
                          </a:solidFill>
                          <a:effectLst/>
                          <a:latin typeface="+mn-lt"/>
                        </a:rPr>
                        <a:t>119</a:t>
                      </a:r>
                    </a:p>
                  </a:txBody>
                  <a:tcPr marL="5801" marR="5801" marT="6350" marB="0" anchor="b"/>
                </a:tc>
                <a:extLst>
                  <a:ext uri="{0D108BD9-81ED-4DB2-BD59-A6C34878D82A}">
                    <a16:rowId xmlns:a16="http://schemas.microsoft.com/office/drawing/2014/main" val="805150897"/>
                  </a:ext>
                </a:extLst>
              </a:tr>
              <a:tr h="606053">
                <a:tc>
                  <a:txBody>
                    <a:bodyPr/>
                    <a:lstStyle/>
                    <a:p>
                      <a:r>
                        <a:rPr lang="en-US" sz="1800" dirty="0">
                          <a:latin typeface="+mn-lt"/>
                        </a:rPr>
                        <a:t>2017</a:t>
                      </a:r>
                    </a:p>
                  </a:txBody>
                  <a:tcPr marL="83517" marR="83517"/>
                </a:tc>
                <a:tc>
                  <a:txBody>
                    <a:bodyPr/>
                    <a:lstStyle/>
                    <a:p>
                      <a:pPr algn="ctr" fontAlgn="b"/>
                      <a:r>
                        <a:rPr lang="en-US" sz="1800" b="0" i="0" u="none" strike="noStrike" dirty="0">
                          <a:solidFill>
                            <a:srgbClr val="000000"/>
                          </a:solidFill>
                          <a:effectLst/>
                          <a:latin typeface="+mn-lt"/>
                        </a:rPr>
                        <a:t>737</a:t>
                      </a:r>
                    </a:p>
                  </a:txBody>
                  <a:tcPr marL="5801" marR="5801" marT="6350" marB="0" anchor="b"/>
                </a:tc>
                <a:tc>
                  <a:txBody>
                    <a:bodyPr/>
                    <a:lstStyle/>
                    <a:p>
                      <a:pPr algn="ctr" fontAlgn="b"/>
                      <a:r>
                        <a:rPr lang="en-US" sz="1800" b="0" i="0" u="none" strike="noStrike" dirty="0">
                          <a:solidFill>
                            <a:srgbClr val="000000"/>
                          </a:solidFill>
                          <a:effectLst/>
                          <a:latin typeface="+mn-lt"/>
                        </a:rPr>
                        <a:t>500</a:t>
                      </a:r>
                    </a:p>
                  </a:txBody>
                  <a:tcPr marL="5801" marR="5801" marT="6350" marB="0" anchor="b"/>
                </a:tc>
                <a:tc>
                  <a:txBody>
                    <a:bodyPr/>
                    <a:lstStyle/>
                    <a:p>
                      <a:pPr algn="ctr" fontAlgn="b"/>
                      <a:r>
                        <a:rPr lang="en-US" sz="1800" b="0" i="0" u="none" strike="noStrike">
                          <a:solidFill>
                            <a:srgbClr val="000000"/>
                          </a:solidFill>
                          <a:effectLst/>
                          <a:latin typeface="+mn-lt"/>
                        </a:rPr>
                        <a:t>353</a:t>
                      </a:r>
                    </a:p>
                  </a:txBody>
                  <a:tcPr marL="5801" marR="5801" marT="6350" marB="0" anchor="b"/>
                </a:tc>
                <a:extLst>
                  <a:ext uri="{0D108BD9-81ED-4DB2-BD59-A6C34878D82A}">
                    <a16:rowId xmlns:a16="http://schemas.microsoft.com/office/drawing/2014/main" val="3038384868"/>
                  </a:ext>
                </a:extLst>
              </a:tr>
              <a:tr h="606053">
                <a:tc>
                  <a:txBody>
                    <a:bodyPr/>
                    <a:lstStyle/>
                    <a:p>
                      <a:r>
                        <a:rPr lang="en-US" sz="1800" dirty="0">
                          <a:latin typeface="+mn-lt"/>
                        </a:rPr>
                        <a:t>2018</a:t>
                      </a:r>
                    </a:p>
                  </a:txBody>
                  <a:tcPr marL="83517" marR="83517"/>
                </a:tc>
                <a:tc>
                  <a:txBody>
                    <a:bodyPr/>
                    <a:lstStyle/>
                    <a:p>
                      <a:pPr algn="ctr" fontAlgn="b"/>
                      <a:r>
                        <a:rPr lang="en-US" sz="1800" b="0" i="0" u="none" strike="noStrike">
                          <a:solidFill>
                            <a:srgbClr val="000000"/>
                          </a:solidFill>
                          <a:effectLst/>
                          <a:latin typeface="+mn-lt"/>
                        </a:rPr>
                        <a:t>980</a:t>
                      </a:r>
                    </a:p>
                  </a:txBody>
                  <a:tcPr marL="5801" marR="5801" marT="6350" marB="0" anchor="b"/>
                </a:tc>
                <a:tc>
                  <a:txBody>
                    <a:bodyPr/>
                    <a:lstStyle/>
                    <a:p>
                      <a:pPr algn="ctr" fontAlgn="b"/>
                      <a:r>
                        <a:rPr lang="en-US" sz="1800" b="0" i="0" u="none" strike="noStrike" dirty="0">
                          <a:solidFill>
                            <a:srgbClr val="000000"/>
                          </a:solidFill>
                          <a:effectLst/>
                          <a:latin typeface="+mn-lt"/>
                        </a:rPr>
                        <a:t>500</a:t>
                      </a:r>
                    </a:p>
                  </a:txBody>
                  <a:tcPr marL="5801" marR="5801" marT="6350" marB="0" anchor="b"/>
                </a:tc>
                <a:tc>
                  <a:txBody>
                    <a:bodyPr/>
                    <a:lstStyle/>
                    <a:p>
                      <a:pPr algn="ctr" fontAlgn="b"/>
                      <a:r>
                        <a:rPr lang="en-US" sz="1800" b="0" i="0" u="none" strike="noStrike">
                          <a:solidFill>
                            <a:srgbClr val="000000"/>
                          </a:solidFill>
                          <a:effectLst/>
                          <a:latin typeface="+mn-lt"/>
                        </a:rPr>
                        <a:t>317</a:t>
                      </a:r>
                    </a:p>
                  </a:txBody>
                  <a:tcPr marL="5801" marR="5801" marT="6350" marB="0" anchor="b"/>
                </a:tc>
                <a:extLst>
                  <a:ext uri="{0D108BD9-81ED-4DB2-BD59-A6C34878D82A}">
                    <a16:rowId xmlns:a16="http://schemas.microsoft.com/office/drawing/2014/main" val="2774870914"/>
                  </a:ext>
                </a:extLst>
              </a:tr>
              <a:tr h="606053">
                <a:tc>
                  <a:txBody>
                    <a:bodyPr/>
                    <a:lstStyle/>
                    <a:p>
                      <a:r>
                        <a:rPr lang="en-US" sz="1800" dirty="0">
                          <a:latin typeface="+mn-lt"/>
                        </a:rPr>
                        <a:t>2019</a:t>
                      </a:r>
                    </a:p>
                  </a:txBody>
                  <a:tcPr marL="83517" marR="83517"/>
                </a:tc>
                <a:tc>
                  <a:txBody>
                    <a:bodyPr/>
                    <a:lstStyle/>
                    <a:p>
                      <a:pPr algn="ctr" fontAlgn="b"/>
                      <a:r>
                        <a:rPr lang="en-US" sz="1800" b="0" i="0" u="none" strike="noStrike" dirty="0">
                          <a:solidFill>
                            <a:srgbClr val="000000"/>
                          </a:solidFill>
                          <a:effectLst/>
                          <a:latin typeface="+mn-lt"/>
                        </a:rPr>
                        <a:t>1000</a:t>
                      </a:r>
                    </a:p>
                  </a:txBody>
                  <a:tcPr marL="5801" marR="5801" marT="6350" marB="0" anchor="b"/>
                </a:tc>
                <a:tc>
                  <a:txBody>
                    <a:bodyPr/>
                    <a:lstStyle/>
                    <a:p>
                      <a:pPr algn="ctr" fontAlgn="b"/>
                      <a:r>
                        <a:rPr lang="en-US" sz="1800" b="0" i="0" u="none" strike="noStrike" dirty="0">
                          <a:solidFill>
                            <a:srgbClr val="000000"/>
                          </a:solidFill>
                          <a:effectLst/>
                          <a:latin typeface="+mn-lt"/>
                        </a:rPr>
                        <a:t>699</a:t>
                      </a:r>
                    </a:p>
                  </a:txBody>
                  <a:tcPr marL="5801" marR="5801" marT="6350" marB="0" anchor="b"/>
                </a:tc>
                <a:tc>
                  <a:txBody>
                    <a:bodyPr/>
                    <a:lstStyle/>
                    <a:p>
                      <a:pPr algn="ctr" fontAlgn="b"/>
                      <a:r>
                        <a:rPr lang="en-US" sz="1800" b="0" i="0" u="none" strike="noStrike" dirty="0">
                          <a:solidFill>
                            <a:srgbClr val="000000"/>
                          </a:solidFill>
                          <a:effectLst/>
                          <a:latin typeface="+mn-lt"/>
                        </a:rPr>
                        <a:t>93</a:t>
                      </a:r>
                    </a:p>
                  </a:txBody>
                  <a:tcPr marL="5801" marR="5801" marT="6350" marB="0" anchor="b"/>
                </a:tc>
                <a:extLst>
                  <a:ext uri="{0D108BD9-81ED-4DB2-BD59-A6C34878D82A}">
                    <a16:rowId xmlns:a16="http://schemas.microsoft.com/office/drawing/2014/main" val="3786433062"/>
                  </a:ext>
                </a:extLst>
              </a:tr>
            </a:tbl>
          </a:graphicData>
        </a:graphic>
      </p:graphicFrame>
    </p:spTree>
    <p:extLst>
      <p:ext uri="{BB962C8B-B14F-4D97-AF65-F5344CB8AC3E}">
        <p14:creationId xmlns:p14="http://schemas.microsoft.com/office/powerpoint/2010/main" val="98704310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TM10001114[[fn=Gallery]]</Template>
  <TotalTime>916</TotalTime>
  <Words>852</Words>
  <Application>Microsoft Office PowerPoint</Application>
  <PresentationFormat>Widescreen</PresentationFormat>
  <Paragraphs>113</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Gill Sans MT</vt:lpstr>
      <vt:lpstr>Wingdings</vt:lpstr>
      <vt:lpstr>Gallery</vt:lpstr>
      <vt:lpstr>The politics of sustaining Zambia’s social cash transfer program</vt:lpstr>
      <vt:lpstr>Focus of presentation</vt:lpstr>
      <vt:lpstr>background</vt:lpstr>
      <vt:lpstr>Social protection reforms 2011-2014</vt:lpstr>
      <vt:lpstr>Expansion of social cash transfer program under president sata, 2011-14</vt:lpstr>
      <vt:lpstr>Factors explaining social protection reforms under president sata</vt:lpstr>
      <vt:lpstr>Social protection reform under president lungu 2015-2020</vt:lpstr>
      <vt:lpstr>Coverage of social cash transfers</vt:lpstr>
      <vt:lpstr>Sct budget and spending</vt:lpstr>
      <vt:lpstr>Clientelist vs programmatic redistribution</vt:lpstr>
      <vt:lpstr>Fisp and sct budget allocations, 2013-2021</vt:lpstr>
      <vt:lpstr>Politicization of cash transfers</vt:lpstr>
      <vt:lpstr>Explaining reforms under lungu</vt:lpstr>
      <vt:lpstr>Economic conditions: debt and growth</vt:lpstr>
      <vt:lpstr>conclusion</vt:lpstr>
      <vt:lpstr>conclusion</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Hangala Siachiwena</dc:creator>
  <cp:lastModifiedBy>CSSR</cp:lastModifiedBy>
  <cp:revision>33</cp:revision>
  <dcterms:created xsi:type="dcterms:W3CDTF">2020-11-16T09:12:12Z</dcterms:created>
  <dcterms:modified xsi:type="dcterms:W3CDTF">2020-12-15T13:59:52Z</dcterms:modified>
</cp:coreProperties>
</file>