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9" r:id="rId3"/>
    <p:sldId id="270" r:id="rId4"/>
    <p:sldId id="278" r:id="rId5"/>
    <p:sldId id="279" r:id="rId6"/>
    <p:sldId id="280" r:id="rId7"/>
    <p:sldId id="276" r:id="rId8"/>
    <p:sldId id="277" r:id="rId9"/>
    <p:sldId id="281" r:id="rId10"/>
    <p:sldId id="282" r:id="rId11"/>
    <p:sldId id="283" r:id="rId12"/>
    <p:sldId id="284" r:id="rId13"/>
    <p:sldId id="285" r:id="rId14"/>
    <p:sldId id="288" r:id="rId15"/>
    <p:sldId id="289" r:id="rId16"/>
    <p:sldId id="290" r:id="rId17"/>
    <p:sldId id="291" r:id="rId18"/>
    <p:sldId id="292" r:id="rId19"/>
    <p:sldId id="293" r:id="rId20"/>
    <p:sldId id="296" r:id="rId21"/>
    <p:sldId id="295" r:id="rId22"/>
    <p:sldId id="297" r:id="rId23"/>
    <p:sldId id="303" r:id="rId24"/>
    <p:sldId id="275" r:id="rId25"/>
    <p:sldId id="298" r:id="rId26"/>
    <p:sldId id="301" r:id="rId27"/>
    <p:sldId id="300" r:id="rId28"/>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nzuzo Mbokazi" initials="NM" lastIdx="1" clrIdx="0">
    <p:extLst>
      <p:ext uri="{19B8F6BF-5375-455C-9EA6-DF929625EA0E}">
        <p15:presenceInfo xmlns:p15="http://schemas.microsoft.com/office/powerpoint/2012/main" userId="S::01446852@wf.uct.ac.za::7775b2c6-88df-453a-9154-558b48f4c009" providerId="AD"/>
      </p:ext>
    </p:extLst>
  </p:cmAuthor>
  <p:cmAuthor id="2" name="Myrna van Pinxteren" initials="MvP" lastIdx="7" clrIdx="1">
    <p:extLst>
      <p:ext uri="{19B8F6BF-5375-455C-9EA6-DF929625EA0E}">
        <p15:presenceInfo xmlns:p15="http://schemas.microsoft.com/office/powerpoint/2012/main" userId="4b4228f6923c705e" providerId="Windows Live"/>
      </p:ext>
    </p:extLst>
  </p:cmAuthor>
  <p:cmAuthor id="3" name="Nonzuzo Mbokazi" initials="NM [2]" lastIdx="2" clrIdx="2">
    <p:extLst>
      <p:ext uri="{19B8F6BF-5375-455C-9EA6-DF929625EA0E}">
        <p15:presenceInfo xmlns:p15="http://schemas.microsoft.com/office/powerpoint/2012/main" userId="Nonzuzo Mbokaz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6" autoAdjust="0"/>
    <p:restoredTop sz="94694"/>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0-11-10T16:53:29.633" idx="1">
    <p:pos x="3004" y="1294"/>
    <p:text>Bongi, administrator at butchery</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20-11-10T16:53:57.250" idx="2">
    <p:pos x="10" y="10"/>
    <p:text>Zamile, domestic worker</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12/11/2020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12/11/2020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07639-7814-B043-BCA9-A3136E87FE50}"/>
              </a:ext>
            </a:extLst>
          </p:cNvPr>
          <p:cNvSpPr>
            <a:spLocks noGrp="1"/>
          </p:cNvSpPr>
          <p:nvPr>
            <p:ph type="ctrTitle"/>
          </p:nvPr>
        </p:nvSpPr>
        <p:spPr/>
        <p:txBody>
          <a:bodyPr>
            <a:noAutofit/>
          </a:bodyPr>
          <a:lstStyle/>
          <a:p>
            <a:pPr algn="r"/>
            <a:r>
              <a:rPr lang="en-ZA" dirty="0"/>
              <a:t/>
            </a:r>
            <a:br>
              <a:rPr lang="en-ZA" dirty="0"/>
            </a:br>
            <a:r>
              <a:rPr lang="en-GB" sz="2400" b="1" dirty="0"/>
              <a:t>Understanding Childcare Choices amongst Low-Income Employed Mothers in Urban and Rural KwaZulu-Natal</a:t>
            </a:r>
            <a:r>
              <a:rPr lang="en-ZA" b="1" dirty="0"/>
              <a:t/>
            </a:r>
            <a:br>
              <a:rPr lang="en-ZA" b="1" dirty="0"/>
            </a:br>
            <a:endParaRPr lang="en-US" sz="4400" b="1" dirty="0"/>
          </a:p>
        </p:txBody>
      </p:sp>
      <p:sp>
        <p:nvSpPr>
          <p:cNvPr id="3" name="Subtitle 2">
            <a:extLst>
              <a:ext uri="{FF2B5EF4-FFF2-40B4-BE49-F238E27FC236}">
                <a16:creationId xmlns:a16="http://schemas.microsoft.com/office/drawing/2014/main" id="{12B8C5BF-11DB-CD4C-B5C7-10F99815642B}"/>
              </a:ext>
            </a:extLst>
          </p:cNvPr>
          <p:cNvSpPr>
            <a:spLocks noGrp="1"/>
          </p:cNvSpPr>
          <p:nvPr>
            <p:ph type="subTitle" idx="1"/>
          </p:nvPr>
        </p:nvSpPr>
        <p:spPr/>
        <p:txBody>
          <a:bodyPr>
            <a:normAutofit/>
          </a:bodyPr>
          <a:lstStyle/>
          <a:p>
            <a:pPr algn="r">
              <a:spcBef>
                <a:spcPts val="0"/>
              </a:spcBef>
            </a:pPr>
            <a:r>
              <a:rPr lang="en-US" cap="none" dirty="0" err="1"/>
              <a:t>Nonzuzo</a:t>
            </a:r>
            <a:r>
              <a:rPr lang="en-US" cap="none" dirty="0"/>
              <a:t> Mbokazi</a:t>
            </a:r>
          </a:p>
          <a:p>
            <a:pPr algn="r">
              <a:spcBef>
                <a:spcPts val="0"/>
              </a:spcBef>
            </a:pPr>
            <a:r>
              <a:rPr lang="en-US" cap="none" dirty="0"/>
              <a:t>Families and Societies Research Unit, Centre for Social Science Research, UCT </a:t>
            </a:r>
          </a:p>
          <a:p>
            <a:endParaRPr lang="en-US" dirty="0"/>
          </a:p>
        </p:txBody>
      </p:sp>
    </p:spTree>
    <p:extLst>
      <p:ext uri="{BB962C8B-B14F-4D97-AF65-F5344CB8AC3E}">
        <p14:creationId xmlns:p14="http://schemas.microsoft.com/office/powerpoint/2010/main" val="1935962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1C301-A244-44A7-A03D-AA6F6256D43B}"/>
              </a:ext>
            </a:extLst>
          </p:cNvPr>
          <p:cNvSpPr>
            <a:spLocks noGrp="1"/>
          </p:cNvSpPr>
          <p:nvPr>
            <p:ph type="title"/>
          </p:nvPr>
        </p:nvSpPr>
        <p:spPr/>
        <p:txBody>
          <a:bodyPr/>
          <a:lstStyle/>
          <a:p>
            <a:r>
              <a:rPr lang="en-ZA" dirty="0"/>
              <a:t>CONTINUED</a:t>
            </a:r>
          </a:p>
        </p:txBody>
      </p:sp>
      <p:sp>
        <p:nvSpPr>
          <p:cNvPr id="3" name="Content Placeholder 2">
            <a:extLst>
              <a:ext uri="{FF2B5EF4-FFF2-40B4-BE49-F238E27FC236}">
                <a16:creationId xmlns:a16="http://schemas.microsoft.com/office/drawing/2014/main" id="{F3FDA09B-7C5F-465C-901D-1370D0BB780E}"/>
              </a:ext>
            </a:extLst>
          </p:cNvPr>
          <p:cNvSpPr>
            <a:spLocks noGrp="1"/>
          </p:cNvSpPr>
          <p:nvPr>
            <p:ph idx="1"/>
          </p:nvPr>
        </p:nvSpPr>
        <p:spPr/>
        <p:txBody>
          <a:bodyPr>
            <a:normAutofit fontScale="25000" lnSpcReduction="20000"/>
          </a:bodyPr>
          <a:lstStyle/>
          <a:p>
            <a:r>
              <a:rPr lang="en-GB" sz="4800" i="1" dirty="0"/>
              <a:t>“7.00-7.30: I wake up, clean my room, shower and get dressed and ready</a:t>
            </a:r>
            <a:endParaRPr lang="en-ZA" sz="4800" dirty="0"/>
          </a:p>
          <a:p>
            <a:r>
              <a:rPr lang="en-GB" sz="4800" i="1" dirty="0"/>
              <a:t>7.30-8.00: I make lunch for the four children who are in primary school and high school. The children in high school do extra murals so I need to make more lunch for them because they spend more time at school. For lunch, their mother usually gives me a list of what they are to carry. Breakfast is really simple, I put everything out, the yoghurt, milk, cereal and coffee and tea – they serve themselves. </a:t>
            </a:r>
            <a:endParaRPr lang="en-ZA" sz="4800" dirty="0"/>
          </a:p>
          <a:p>
            <a:r>
              <a:rPr lang="en-GB" sz="4800" i="1" dirty="0"/>
              <a:t>8.00-8.15: The parents leave with the children in high school because the school is quite far. I walk the two young ones who are in grade 2 and 6 to primary school which is like 10 minutes away. I then walk back to the house to start cleaning. </a:t>
            </a:r>
            <a:endParaRPr lang="en-ZA" sz="4800" dirty="0"/>
          </a:p>
          <a:p>
            <a:r>
              <a:rPr lang="en-GB" sz="4800" i="1" dirty="0"/>
              <a:t>8.30-8.45: I make myself breakfast. </a:t>
            </a:r>
            <a:endParaRPr lang="en-ZA" sz="4800" dirty="0"/>
          </a:p>
          <a:p>
            <a:r>
              <a:rPr lang="en-GB" sz="4800" i="1" dirty="0"/>
              <a:t>8.45-11.00: I do the washing, madam wants me to wash every day, she does not want there to ever be dirty clothes in the laundry basket. This includes hanging the clothes outside.</a:t>
            </a:r>
            <a:endParaRPr lang="en-ZA" sz="4800" dirty="0"/>
          </a:p>
          <a:p>
            <a:r>
              <a:rPr lang="en-GB" sz="4800" i="1" dirty="0"/>
              <a:t>11.00-11.15: I take a tea break. </a:t>
            </a:r>
            <a:endParaRPr lang="en-ZA" sz="4800" dirty="0"/>
          </a:p>
          <a:p>
            <a:r>
              <a:rPr lang="en-GB" sz="4800" i="1" dirty="0"/>
              <a:t>11.15-1.00: I clean the whole house. The bathroom, floors need to be mopped and polished. I dust the furniture, make sure the kitchen is clean. </a:t>
            </a:r>
            <a:endParaRPr lang="en-ZA" sz="4800" dirty="0"/>
          </a:p>
          <a:p>
            <a:r>
              <a:rPr lang="en-GB" sz="4800" i="1" dirty="0"/>
              <a:t>1.00-2.00: I take another break where I listen to the story on radio, </a:t>
            </a:r>
            <a:r>
              <a:rPr lang="en-GB" sz="4800" i="1" dirty="0" err="1"/>
              <a:t>Ukhozi</a:t>
            </a:r>
            <a:r>
              <a:rPr lang="en-GB" sz="4800" i="1" dirty="0"/>
              <a:t> FM.</a:t>
            </a:r>
            <a:endParaRPr lang="en-ZA" sz="4800" dirty="0"/>
          </a:p>
          <a:p>
            <a:r>
              <a:rPr lang="en-GB" sz="4800" i="1" dirty="0"/>
              <a:t>2.15: I go fetch the children at primary school. </a:t>
            </a:r>
            <a:endParaRPr lang="en-ZA" sz="4800" dirty="0"/>
          </a:p>
          <a:p>
            <a:r>
              <a:rPr lang="en-GB" sz="4800" i="1" dirty="0"/>
              <a:t>2.30: I prepare the children something to eat.</a:t>
            </a:r>
            <a:endParaRPr lang="en-ZA" sz="4800" dirty="0"/>
          </a:p>
          <a:p>
            <a:r>
              <a:rPr lang="en-GB" sz="4800" i="1" dirty="0"/>
              <a:t>2.45-4.00: I look at the board for supper meals and I make the supper.</a:t>
            </a:r>
            <a:endParaRPr lang="en-ZA" sz="4800" dirty="0"/>
          </a:p>
          <a:p>
            <a:r>
              <a:rPr lang="en-GB" sz="4800" i="1" dirty="0"/>
              <a:t>4.30-5.00: The parents and two elder siblings return.</a:t>
            </a:r>
            <a:endParaRPr lang="en-ZA" sz="4800" dirty="0"/>
          </a:p>
          <a:p>
            <a:r>
              <a:rPr lang="en-GB" sz="4800" i="1" dirty="0"/>
              <a:t>5.00: I dish supper for them.</a:t>
            </a:r>
            <a:endParaRPr lang="en-ZA" sz="4800" dirty="0"/>
          </a:p>
          <a:p>
            <a:r>
              <a:rPr lang="en-GB" sz="4800" i="1" dirty="0"/>
              <a:t>5.15: I eat supper but alone in my room. </a:t>
            </a:r>
            <a:endParaRPr lang="en-ZA" sz="4800" dirty="0"/>
          </a:p>
          <a:p>
            <a:r>
              <a:rPr lang="en-GB" sz="4800" i="1" dirty="0"/>
              <a:t>6.00-6.30: I wash and dry the dishes. </a:t>
            </a:r>
            <a:endParaRPr lang="en-ZA" sz="4800" dirty="0"/>
          </a:p>
          <a:p>
            <a:r>
              <a:rPr lang="en-GB" sz="4800" i="1" dirty="0"/>
              <a:t>I am finished for the day after this I usually just stay in my room and watch TV. I got myself a TV because I did not want to watch TV with them, they are nice, but they are Indian and different.”. </a:t>
            </a:r>
            <a:endParaRPr lang="en-ZA" sz="4800" dirty="0"/>
          </a:p>
          <a:p>
            <a:endParaRPr lang="en-ZA" dirty="0"/>
          </a:p>
        </p:txBody>
      </p:sp>
    </p:spTree>
    <p:extLst>
      <p:ext uri="{BB962C8B-B14F-4D97-AF65-F5344CB8AC3E}">
        <p14:creationId xmlns:p14="http://schemas.microsoft.com/office/powerpoint/2010/main" val="2208696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7B04-0920-44C7-B146-C5EF0D117C1E}"/>
              </a:ext>
            </a:extLst>
          </p:cNvPr>
          <p:cNvSpPr>
            <a:spLocks noGrp="1"/>
          </p:cNvSpPr>
          <p:nvPr>
            <p:ph type="title"/>
          </p:nvPr>
        </p:nvSpPr>
        <p:spPr/>
        <p:txBody>
          <a:bodyPr>
            <a:normAutofit fontScale="90000"/>
          </a:bodyPr>
          <a:lstStyle/>
          <a:p>
            <a:r>
              <a:rPr lang="en-GB" sz="3100" b="1" i="1" dirty="0"/>
              <a:t>More work: chasing money and FATHER involvement</a:t>
            </a:r>
            <a:r>
              <a:rPr lang="en-ZA" dirty="0"/>
              <a:t/>
            </a:r>
            <a:br>
              <a:rPr lang="en-ZA" dirty="0"/>
            </a:br>
            <a:endParaRPr lang="en-ZA" dirty="0"/>
          </a:p>
        </p:txBody>
      </p:sp>
      <p:sp>
        <p:nvSpPr>
          <p:cNvPr id="3" name="Content Placeholder 2">
            <a:extLst>
              <a:ext uri="{FF2B5EF4-FFF2-40B4-BE49-F238E27FC236}">
                <a16:creationId xmlns:a16="http://schemas.microsoft.com/office/drawing/2014/main" id="{140604F8-ED8D-47DC-B0F2-77C4BEC223F6}"/>
              </a:ext>
            </a:extLst>
          </p:cNvPr>
          <p:cNvSpPr>
            <a:spLocks noGrp="1"/>
          </p:cNvSpPr>
          <p:nvPr>
            <p:ph idx="1"/>
          </p:nvPr>
        </p:nvSpPr>
        <p:spPr/>
        <p:txBody>
          <a:bodyPr>
            <a:normAutofit/>
          </a:bodyPr>
          <a:lstStyle/>
          <a:p>
            <a:r>
              <a:rPr lang="en-GB" i="1" dirty="0"/>
              <a:t>“I was chasing after him for money to raise the child …. Chasing after him became tedious, he stopped answering calls and texts, I even told him that I personally want nothing from him” </a:t>
            </a:r>
            <a:r>
              <a:rPr lang="en-GB" dirty="0"/>
              <a:t>(Simile, hairdresser).</a:t>
            </a:r>
            <a:endParaRPr lang="en-ZA" dirty="0"/>
          </a:p>
          <a:p>
            <a:r>
              <a:rPr lang="en-GB" i="1" dirty="0"/>
              <a:t>“I am no longer with them and I no longer want to have to ask them to be involved in raising their children. I cannot understand that they do not maintain their children, it is bizarre” </a:t>
            </a:r>
            <a:r>
              <a:rPr lang="en-GB" dirty="0"/>
              <a:t>(</a:t>
            </a:r>
            <a:r>
              <a:rPr lang="en-GB" dirty="0" err="1"/>
              <a:t>Nokubonga</a:t>
            </a:r>
            <a:r>
              <a:rPr lang="en-GB" dirty="0"/>
              <a:t>, hairdresser).</a:t>
            </a:r>
            <a:endParaRPr lang="en-ZA" dirty="0"/>
          </a:p>
          <a:p>
            <a:r>
              <a:rPr lang="en-GB" i="1" dirty="0"/>
              <a:t>“He has been awful, absent and uncaring. It is hard to describe him as a father” </a:t>
            </a:r>
            <a:r>
              <a:rPr lang="en-GB" dirty="0"/>
              <a:t>(Angel, cashier).</a:t>
            </a:r>
            <a:endParaRPr lang="en-ZA" dirty="0"/>
          </a:p>
          <a:p>
            <a:endParaRPr lang="en-ZA" dirty="0"/>
          </a:p>
        </p:txBody>
      </p:sp>
    </p:spTree>
    <p:extLst>
      <p:ext uri="{BB962C8B-B14F-4D97-AF65-F5344CB8AC3E}">
        <p14:creationId xmlns:p14="http://schemas.microsoft.com/office/powerpoint/2010/main" val="2269298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466CA-DE04-48F1-9109-B6FD92CA37E7}"/>
              </a:ext>
            </a:extLst>
          </p:cNvPr>
          <p:cNvSpPr>
            <a:spLocks noGrp="1"/>
          </p:cNvSpPr>
          <p:nvPr>
            <p:ph type="title"/>
          </p:nvPr>
        </p:nvSpPr>
        <p:spPr/>
        <p:txBody>
          <a:bodyPr>
            <a:normAutofit/>
          </a:bodyPr>
          <a:lstStyle/>
          <a:p>
            <a:r>
              <a:rPr lang="en-GB" sz="2800" b="1" dirty="0"/>
              <a:t>The politics of space: the commute and exhaustion</a:t>
            </a:r>
            <a:endParaRPr lang="en-ZA" sz="2800" dirty="0"/>
          </a:p>
        </p:txBody>
      </p:sp>
      <p:sp>
        <p:nvSpPr>
          <p:cNvPr id="3" name="Content Placeholder 2">
            <a:extLst>
              <a:ext uri="{FF2B5EF4-FFF2-40B4-BE49-F238E27FC236}">
                <a16:creationId xmlns:a16="http://schemas.microsoft.com/office/drawing/2014/main" id="{6470DE09-B94E-47CB-8ABC-785B5283E8FE}"/>
              </a:ext>
            </a:extLst>
          </p:cNvPr>
          <p:cNvSpPr>
            <a:spLocks noGrp="1"/>
          </p:cNvSpPr>
          <p:nvPr>
            <p:ph idx="1"/>
          </p:nvPr>
        </p:nvSpPr>
        <p:spPr/>
        <p:txBody>
          <a:bodyPr>
            <a:normAutofit fontScale="92500" lnSpcReduction="10000"/>
          </a:bodyPr>
          <a:lstStyle/>
          <a:p>
            <a:r>
              <a:rPr lang="en-GB" i="1" dirty="0"/>
              <a:t>“Sometimes we travel far, we go to Escort, </a:t>
            </a:r>
            <a:r>
              <a:rPr lang="en-GB" i="1" dirty="0" err="1"/>
              <a:t>Emnambithi</a:t>
            </a:r>
            <a:r>
              <a:rPr lang="en-GB" i="1" dirty="0"/>
              <a:t>, Ladysmith, and Pietermaritzburg. It is our job to ensure that we do our best to recruit as many people as we can to the company” </a:t>
            </a:r>
            <a:r>
              <a:rPr lang="en-ZA" dirty="0"/>
              <a:t>(</a:t>
            </a:r>
            <a:r>
              <a:rPr lang="en-ZA" dirty="0" err="1"/>
              <a:t>Buhle</a:t>
            </a:r>
            <a:r>
              <a:rPr lang="en-ZA" dirty="0"/>
              <a:t>, sales representative).</a:t>
            </a:r>
          </a:p>
          <a:p>
            <a:r>
              <a:rPr lang="en-GB" i="1" dirty="0"/>
              <a:t>“I think of my children and all the hopes I have for them. I think of how hard it is to be a single parent and how their father does minimum work and comes every second month to be a celebrity. I think of what I will cook for supper when I am done at work, what I need to buy that we need. I do not think of a lot when I make my change of one taxi to another.  All I think of is getting to work on time and getting home to my children. My children are always on my thoughts, the tiredness and difficulties I face are all made worth it because of them, I work so we can live as a family” </a:t>
            </a:r>
            <a:r>
              <a:rPr lang="en-GB" dirty="0"/>
              <a:t>(</a:t>
            </a:r>
            <a:r>
              <a:rPr lang="en-GB" dirty="0" err="1"/>
              <a:t>Busi</a:t>
            </a:r>
            <a:r>
              <a:rPr lang="en-GB" dirty="0"/>
              <a:t>, cleaner).</a:t>
            </a:r>
            <a:endParaRPr lang="en-ZA" dirty="0"/>
          </a:p>
          <a:p>
            <a:endParaRPr lang="en-ZA" dirty="0"/>
          </a:p>
        </p:txBody>
      </p:sp>
    </p:spTree>
    <p:extLst>
      <p:ext uri="{BB962C8B-B14F-4D97-AF65-F5344CB8AC3E}">
        <p14:creationId xmlns:p14="http://schemas.microsoft.com/office/powerpoint/2010/main" val="1680024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E7432-BC26-4E57-B9F4-B0220EC136AA}"/>
              </a:ext>
            </a:extLst>
          </p:cNvPr>
          <p:cNvSpPr>
            <a:spLocks noGrp="1"/>
          </p:cNvSpPr>
          <p:nvPr>
            <p:ph type="title"/>
          </p:nvPr>
        </p:nvSpPr>
        <p:spPr/>
        <p:txBody>
          <a:bodyPr/>
          <a:lstStyle/>
          <a:p>
            <a:r>
              <a:rPr lang="en-GB" b="1" i="1" dirty="0"/>
              <a:t>FATHERS, PATERNAL KIN AND CHILDCARE</a:t>
            </a:r>
            <a:endParaRPr lang="en-ZA" dirty="0"/>
          </a:p>
        </p:txBody>
      </p:sp>
      <p:sp>
        <p:nvSpPr>
          <p:cNvPr id="3" name="Content Placeholder 2">
            <a:extLst>
              <a:ext uri="{FF2B5EF4-FFF2-40B4-BE49-F238E27FC236}">
                <a16:creationId xmlns:a16="http://schemas.microsoft.com/office/drawing/2014/main" id="{A62F5917-58AB-4E99-8254-375B9D6D6C22}"/>
              </a:ext>
            </a:extLst>
          </p:cNvPr>
          <p:cNvSpPr>
            <a:spLocks noGrp="1"/>
          </p:cNvSpPr>
          <p:nvPr>
            <p:ph idx="1"/>
          </p:nvPr>
        </p:nvSpPr>
        <p:spPr/>
        <p:txBody>
          <a:bodyPr>
            <a:normAutofit lnSpcReduction="10000"/>
          </a:bodyPr>
          <a:lstStyle/>
          <a:p>
            <a:r>
              <a:rPr lang="en-GB" dirty="0"/>
              <a:t>It is important to note that highlighting the importance of paternal kin does not mean negating maternal kin. Maternal (</a:t>
            </a:r>
            <a:r>
              <a:rPr lang="en-GB" i="1" dirty="0" err="1"/>
              <a:t>omalume</a:t>
            </a:r>
            <a:r>
              <a:rPr lang="en-GB" dirty="0"/>
              <a:t>) and paternal (</a:t>
            </a:r>
            <a:r>
              <a:rPr lang="en-GB" i="1" dirty="0" err="1"/>
              <a:t>kubo</a:t>
            </a:r>
            <a:r>
              <a:rPr lang="en-GB" dirty="0"/>
              <a:t> </a:t>
            </a:r>
            <a:r>
              <a:rPr lang="en-GB" i="1" dirty="0" err="1"/>
              <a:t>kwayo</a:t>
            </a:r>
            <a:r>
              <a:rPr lang="en-GB" dirty="0"/>
              <a:t>) kin in a child’s life have important and meaningful roles in a child’s life, with culturally specific roles and duties.</a:t>
            </a:r>
          </a:p>
          <a:p>
            <a:r>
              <a:rPr lang="en-GB" dirty="0"/>
              <a:t>The maternal family is especially important under the circumstances where a child is born outside of marriage, because the child is deemed as a part of this side of the family and will carry the maternal surname (unless certain cultural procedures are followed). However, culturally, children essentially ‘belong’ with their paternal kin. This point serves to highlight why this study interrogates the role of fathers and paternal kin in a child’s life.</a:t>
            </a:r>
            <a:endParaRPr lang="en-ZA" dirty="0"/>
          </a:p>
          <a:p>
            <a:endParaRPr lang="en-ZA" dirty="0"/>
          </a:p>
        </p:txBody>
      </p:sp>
    </p:spTree>
    <p:extLst>
      <p:ext uri="{BB962C8B-B14F-4D97-AF65-F5344CB8AC3E}">
        <p14:creationId xmlns:p14="http://schemas.microsoft.com/office/powerpoint/2010/main" val="3204680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78207-E240-444B-8481-239D8BEE95E0}"/>
              </a:ext>
            </a:extLst>
          </p:cNvPr>
          <p:cNvSpPr>
            <a:spLocks noGrp="1"/>
          </p:cNvSpPr>
          <p:nvPr>
            <p:ph type="title"/>
          </p:nvPr>
        </p:nvSpPr>
        <p:spPr/>
        <p:txBody>
          <a:bodyPr/>
          <a:lstStyle/>
          <a:p>
            <a:r>
              <a:rPr lang="en-ZA" dirty="0"/>
              <a:t>INHLAWULO</a:t>
            </a:r>
          </a:p>
        </p:txBody>
      </p:sp>
      <p:sp>
        <p:nvSpPr>
          <p:cNvPr id="3" name="Content Placeholder 2">
            <a:extLst>
              <a:ext uri="{FF2B5EF4-FFF2-40B4-BE49-F238E27FC236}">
                <a16:creationId xmlns:a16="http://schemas.microsoft.com/office/drawing/2014/main" id="{B56DC50A-622F-4E2D-9DA8-77DF387F93A8}"/>
              </a:ext>
            </a:extLst>
          </p:cNvPr>
          <p:cNvSpPr>
            <a:spLocks noGrp="1"/>
          </p:cNvSpPr>
          <p:nvPr>
            <p:ph idx="1"/>
          </p:nvPr>
        </p:nvSpPr>
        <p:spPr/>
        <p:txBody>
          <a:bodyPr>
            <a:normAutofit fontScale="92500" lnSpcReduction="20000"/>
          </a:bodyPr>
          <a:lstStyle/>
          <a:p>
            <a:pPr marL="0" indent="0">
              <a:buNone/>
            </a:pPr>
            <a:r>
              <a:rPr lang="en-ZA" dirty="0"/>
              <a:t>Historical accounts state that </a:t>
            </a:r>
            <a:r>
              <a:rPr lang="en-ZA" dirty="0" err="1"/>
              <a:t>inhlawulo</a:t>
            </a:r>
            <a:r>
              <a:rPr lang="en-ZA" dirty="0"/>
              <a:t>, is a payment of ‘damages’ when a man impregnates a woman outside the confines of marriage (Dlamini, 1984:21).  </a:t>
            </a:r>
            <a:r>
              <a:rPr lang="en-ZA" dirty="0" err="1"/>
              <a:t>Inhlawulo</a:t>
            </a:r>
            <a:r>
              <a:rPr lang="en-ZA" dirty="0"/>
              <a:t> includes certain non-negotiable beasts for the rectification of the offence. </a:t>
            </a:r>
          </a:p>
          <a:p>
            <a:pPr marL="0" indent="0">
              <a:buNone/>
            </a:pPr>
            <a:r>
              <a:rPr lang="en-ZA" dirty="0"/>
              <a:t>These include a cow for the impregnated females mother (</a:t>
            </a:r>
            <a:r>
              <a:rPr lang="en-ZA" dirty="0" err="1"/>
              <a:t>inkomo</a:t>
            </a:r>
            <a:r>
              <a:rPr lang="en-ZA" dirty="0"/>
              <a:t> </a:t>
            </a:r>
            <a:r>
              <a:rPr lang="en-ZA" dirty="0" err="1"/>
              <a:t>kanina</a:t>
            </a:r>
            <a:r>
              <a:rPr lang="en-ZA" dirty="0"/>
              <a:t>), a cow to cleanse the household (</a:t>
            </a:r>
            <a:r>
              <a:rPr lang="en-ZA" dirty="0" err="1"/>
              <a:t>inkomo</a:t>
            </a:r>
            <a:r>
              <a:rPr lang="en-ZA" dirty="0"/>
              <a:t> </a:t>
            </a:r>
            <a:r>
              <a:rPr lang="en-ZA" dirty="0" err="1"/>
              <a:t>yokugeza</a:t>
            </a:r>
            <a:r>
              <a:rPr lang="en-ZA" dirty="0"/>
              <a:t> </a:t>
            </a:r>
            <a:r>
              <a:rPr lang="en-ZA" dirty="0" err="1"/>
              <a:t>umuzi</a:t>
            </a:r>
            <a:r>
              <a:rPr lang="en-ZA" dirty="0"/>
              <a:t>), this cow is mainly to apologise to the head of the household- usually father of the impregnated female and a cow or two goats to cleanse the girls in the family of the impregnated girl (</a:t>
            </a:r>
            <a:r>
              <a:rPr lang="en-ZA" dirty="0" err="1"/>
              <a:t>inkomo</a:t>
            </a:r>
            <a:r>
              <a:rPr lang="en-ZA" dirty="0"/>
              <a:t> </a:t>
            </a:r>
            <a:r>
              <a:rPr lang="en-ZA" dirty="0" err="1"/>
              <a:t>yokugeza</a:t>
            </a:r>
            <a:r>
              <a:rPr lang="en-ZA" dirty="0"/>
              <a:t> </a:t>
            </a:r>
            <a:r>
              <a:rPr lang="en-ZA" dirty="0" err="1"/>
              <a:t>amantombazane</a:t>
            </a:r>
            <a:r>
              <a:rPr lang="en-ZA" dirty="0"/>
              <a:t>), this is to protect and keep intact the reputation of girls whom may be the females sister/s or cousins.</a:t>
            </a:r>
          </a:p>
          <a:p>
            <a:pPr marL="0" indent="0">
              <a:buNone/>
            </a:pPr>
            <a:r>
              <a:rPr lang="en-ZA" dirty="0"/>
              <a:t>Different families practice this custom in ways appeasing to them, and the custom has been on the wane, in some cases resulting in the breakdown of kin relations.</a:t>
            </a:r>
          </a:p>
          <a:p>
            <a:pPr marL="0" indent="0">
              <a:buNone/>
            </a:pPr>
            <a:endParaRPr lang="en-ZA" dirty="0"/>
          </a:p>
          <a:p>
            <a:endParaRPr lang="en-ZA" dirty="0"/>
          </a:p>
        </p:txBody>
      </p:sp>
    </p:spTree>
    <p:extLst>
      <p:ext uri="{BB962C8B-B14F-4D97-AF65-F5344CB8AC3E}">
        <p14:creationId xmlns:p14="http://schemas.microsoft.com/office/powerpoint/2010/main" val="767722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B856D-833C-48A1-8425-3FAB6611DE7C}"/>
              </a:ext>
            </a:extLst>
          </p:cNvPr>
          <p:cNvSpPr>
            <a:spLocks noGrp="1"/>
          </p:cNvSpPr>
          <p:nvPr>
            <p:ph type="title"/>
          </p:nvPr>
        </p:nvSpPr>
        <p:spPr/>
        <p:txBody>
          <a:bodyPr/>
          <a:lstStyle/>
          <a:p>
            <a:r>
              <a:rPr lang="en-ZA" dirty="0"/>
              <a:t>INHLAWULO NOT PAID</a:t>
            </a:r>
          </a:p>
        </p:txBody>
      </p:sp>
      <p:sp>
        <p:nvSpPr>
          <p:cNvPr id="3" name="Content Placeholder 2">
            <a:extLst>
              <a:ext uri="{FF2B5EF4-FFF2-40B4-BE49-F238E27FC236}">
                <a16:creationId xmlns:a16="http://schemas.microsoft.com/office/drawing/2014/main" id="{FF4ECD44-9421-4DC3-A02C-08F879B030F1}"/>
              </a:ext>
            </a:extLst>
          </p:cNvPr>
          <p:cNvSpPr>
            <a:spLocks noGrp="1"/>
          </p:cNvSpPr>
          <p:nvPr>
            <p:ph idx="1"/>
          </p:nvPr>
        </p:nvSpPr>
        <p:spPr/>
        <p:txBody>
          <a:bodyPr>
            <a:normAutofit/>
          </a:bodyPr>
          <a:lstStyle/>
          <a:p>
            <a:pPr marL="0" indent="0">
              <a:buNone/>
            </a:pPr>
            <a:r>
              <a:rPr lang="en-GB" dirty="0"/>
              <a:t>Illustrating the difficulties experienced by a woman where the man who has impregnated the woman does not pay damages is well captured by Simile’s experience. She said: </a:t>
            </a:r>
            <a:endParaRPr lang="en-ZA" dirty="0"/>
          </a:p>
          <a:p>
            <a:r>
              <a:rPr lang="en-GB" i="1" dirty="0"/>
              <a:t>“I was chasing after him for money to raise the child, oh, first I chased after him to pay </a:t>
            </a:r>
            <a:r>
              <a:rPr lang="en-GB" i="1" dirty="0" err="1"/>
              <a:t>inhlawulo</a:t>
            </a:r>
            <a:r>
              <a:rPr lang="en-GB" i="1" dirty="0"/>
              <a:t> because my eldest brother who has taken the place of the leadership of the family after my dad passing in 2008, wanted </a:t>
            </a:r>
            <a:r>
              <a:rPr lang="en-GB" i="1" dirty="0" err="1"/>
              <a:t>inhlawulo</a:t>
            </a:r>
            <a:r>
              <a:rPr lang="en-GB" i="1" dirty="0"/>
              <a:t> paid. He found it disrespectful for my boyfriend at the time to not want to respect my father’s household”.</a:t>
            </a:r>
            <a:endParaRPr lang="en-ZA" dirty="0"/>
          </a:p>
          <a:p>
            <a:endParaRPr lang="en-ZA" dirty="0"/>
          </a:p>
          <a:p>
            <a:endParaRPr lang="en-ZA" dirty="0"/>
          </a:p>
        </p:txBody>
      </p:sp>
    </p:spTree>
    <p:extLst>
      <p:ext uri="{BB962C8B-B14F-4D97-AF65-F5344CB8AC3E}">
        <p14:creationId xmlns:p14="http://schemas.microsoft.com/office/powerpoint/2010/main" val="1991771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4E6F6-4A30-490D-8785-6B266C7F913E}"/>
              </a:ext>
            </a:extLst>
          </p:cNvPr>
          <p:cNvSpPr>
            <a:spLocks noGrp="1"/>
          </p:cNvSpPr>
          <p:nvPr>
            <p:ph type="title"/>
          </p:nvPr>
        </p:nvSpPr>
        <p:spPr/>
        <p:txBody>
          <a:bodyPr/>
          <a:lstStyle/>
          <a:p>
            <a:r>
              <a:rPr lang="en-ZA" dirty="0"/>
              <a:t>INHLAWULO PAID</a:t>
            </a:r>
          </a:p>
        </p:txBody>
      </p:sp>
      <p:sp>
        <p:nvSpPr>
          <p:cNvPr id="3" name="Content Placeholder 2">
            <a:extLst>
              <a:ext uri="{FF2B5EF4-FFF2-40B4-BE49-F238E27FC236}">
                <a16:creationId xmlns:a16="http://schemas.microsoft.com/office/drawing/2014/main" id="{13BFBCEF-5707-45CF-8444-AF0E3E968556}"/>
              </a:ext>
            </a:extLst>
          </p:cNvPr>
          <p:cNvSpPr>
            <a:spLocks noGrp="1"/>
          </p:cNvSpPr>
          <p:nvPr>
            <p:ph idx="1"/>
          </p:nvPr>
        </p:nvSpPr>
        <p:spPr/>
        <p:txBody>
          <a:bodyPr/>
          <a:lstStyle/>
          <a:p>
            <a:r>
              <a:rPr lang="en-ZA" dirty="0"/>
              <a:t> </a:t>
            </a:r>
            <a:r>
              <a:rPr lang="en-ZA" dirty="0" err="1"/>
              <a:t>Unathi’s</a:t>
            </a:r>
            <a:r>
              <a:rPr lang="en-ZA" dirty="0"/>
              <a:t> case depicts a position where the pregnancy outside of wedlock was remedied by the payment of </a:t>
            </a:r>
            <a:r>
              <a:rPr lang="en-ZA" i="1" dirty="0" err="1"/>
              <a:t>inhlawulo</a:t>
            </a:r>
            <a:r>
              <a:rPr lang="en-ZA" dirty="0"/>
              <a:t>:</a:t>
            </a:r>
          </a:p>
          <a:p>
            <a:pPr marL="0" indent="0">
              <a:buNone/>
            </a:pPr>
            <a:r>
              <a:rPr lang="en-ZA" i="1" dirty="0"/>
              <a:t>“That is when I really learnt what it means to be a woman and a mother. Being a Zulu mother means being able to withstand trials. You need to be brave. Yes, I had my first child when I was a teenager and my second child without being married and many may say that defies Zulu norms about motherhood and marriage. The father of my child came to </a:t>
            </a:r>
            <a:r>
              <a:rPr lang="en-ZA" i="1" dirty="0" err="1"/>
              <a:t>ukuhlawula</a:t>
            </a:r>
            <a:r>
              <a:rPr lang="en-ZA" i="1" dirty="0"/>
              <a:t> </a:t>
            </a:r>
            <a:r>
              <a:rPr lang="en-ZA" dirty="0"/>
              <a:t>[pay damages], </a:t>
            </a:r>
            <a:r>
              <a:rPr lang="en-ZA" i="1" dirty="0"/>
              <a:t>my family understood that mistakes happen.  Although we are not married, I am very happy that he respected my father’s position enough to pay </a:t>
            </a:r>
            <a:r>
              <a:rPr lang="en-ZA" i="1" dirty="0" err="1"/>
              <a:t>inhlawulo</a:t>
            </a:r>
            <a:r>
              <a:rPr lang="en-ZA" i="1" dirty="0"/>
              <a:t>. </a:t>
            </a:r>
          </a:p>
        </p:txBody>
      </p:sp>
    </p:spTree>
    <p:extLst>
      <p:ext uri="{BB962C8B-B14F-4D97-AF65-F5344CB8AC3E}">
        <p14:creationId xmlns:p14="http://schemas.microsoft.com/office/powerpoint/2010/main" val="1493214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C44F1-6279-45F7-9579-34972BA65160}"/>
              </a:ext>
            </a:extLst>
          </p:cNvPr>
          <p:cNvSpPr>
            <a:spLocks noGrp="1"/>
          </p:cNvSpPr>
          <p:nvPr>
            <p:ph type="title"/>
          </p:nvPr>
        </p:nvSpPr>
        <p:spPr/>
        <p:txBody>
          <a:bodyPr/>
          <a:lstStyle/>
          <a:p>
            <a:r>
              <a:rPr lang="en-GB" b="1" i="1" dirty="0"/>
              <a:t>State, Market and Kin</a:t>
            </a:r>
            <a:endParaRPr lang="en-ZA" dirty="0"/>
          </a:p>
        </p:txBody>
      </p:sp>
      <p:sp>
        <p:nvSpPr>
          <p:cNvPr id="3" name="Content Placeholder 2">
            <a:extLst>
              <a:ext uri="{FF2B5EF4-FFF2-40B4-BE49-F238E27FC236}">
                <a16:creationId xmlns:a16="http://schemas.microsoft.com/office/drawing/2014/main" id="{F604C78A-7A66-42DE-8E08-E0FD7385D016}"/>
              </a:ext>
            </a:extLst>
          </p:cNvPr>
          <p:cNvSpPr>
            <a:spLocks noGrp="1"/>
          </p:cNvSpPr>
          <p:nvPr>
            <p:ph idx="1"/>
          </p:nvPr>
        </p:nvSpPr>
        <p:spPr/>
        <p:txBody>
          <a:bodyPr/>
          <a:lstStyle/>
          <a:p>
            <a:r>
              <a:rPr lang="en-GB" dirty="0"/>
              <a:t>A key finding in this study is that childcare strategies for some mothers are not optional or a choice but the only way to manage. In this context, the idea of childcare as an option or choice is problematic because the mothers are merely trying to make things work with what is available and affordable to them. </a:t>
            </a:r>
          </a:p>
          <a:p>
            <a:endParaRPr lang="en-ZA" dirty="0"/>
          </a:p>
        </p:txBody>
      </p:sp>
    </p:spTree>
    <p:extLst>
      <p:ext uri="{BB962C8B-B14F-4D97-AF65-F5344CB8AC3E}">
        <p14:creationId xmlns:p14="http://schemas.microsoft.com/office/powerpoint/2010/main" val="2162052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421A-A762-473F-8323-F4562E468907}"/>
              </a:ext>
            </a:extLst>
          </p:cNvPr>
          <p:cNvSpPr>
            <a:spLocks noGrp="1"/>
          </p:cNvSpPr>
          <p:nvPr>
            <p:ph type="title"/>
          </p:nvPr>
        </p:nvSpPr>
        <p:spPr/>
        <p:txBody>
          <a:bodyPr/>
          <a:lstStyle/>
          <a:p>
            <a:r>
              <a:rPr lang="en-ZA" dirty="0"/>
              <a:t>KIN</a:t>
            </a:r>
          </a:p>
        </p:txBody>
      </p:sp>
      <p:sp>
        <p:nvSpPr>
          <p:cNvPr id="3" name="Content Placeholder 2">
            <a:extLst>
              <a:ext uri="{FF2B5EF4-FFF2-40B4-BE49-F238E27FC236}">
                <a16:creationId xmlns:a16="http://schemas.microsoft.com/office/drawing/2014/main" id="{53C046C6-37B7-43AF-B8F4-F3C06098258C}"/>
              </a:ext>
            </a:extLst>
          </p:cNvPr>
          <p:cNvSpPr>
            <a:spLocks noGrp="1"/>
          </p:cNvSpPr>
          <p:nvPr>
            <p:ph idx="1"/>
          </p:nvPr>
        </p:nvSpPr>
        <p:spPr/>
        <p:txBody>
          <a:bodyPr>
            <a:normAutofit fontScale="92500" lnSpcReduction="10000"/>
          </a:bodyPr>
          <a:lstStyle/>
          <a:p>
            <a:pPr marL="0" indent="0">
              <a:buNone/>
            </a:pPr>
            <a:r>
              <a:rPr lang="en-GB" b="1" dirty="0"/>
              <a:t>Paternal kin doing the work</a:t>
            </a:r>
          </a:p>
          <a:p>
            <a:r>
              <a:rPr lang="en-GB" i="1" dirty="0"/>
              <a:t>“The family I am about to become a part of is very supportive in raising the child. I am not his birth mother so they have been a part of the child’s life before I came into the picture. Every adult in that house is a parent to the child.”  </a:t>
            </a:r>
            <a:r>
              <a:rPr lang="en-GB" dirty="0"/>
              <a:t>(Thembi)</a:t>
            </a:r>
            <a:endParaRPr lang="en-ZA" dirty="0"/>
          </a:p>
          <a:p>
            <a:r>
              <a:rPr lang="en-GB" i="1" dirty="0"/>
              <a:t>“I have four children, one is from a boyfriend I dated in high school and the other 3 are from a guy I met whilst working at a tuckshop at R section when I had just moved back </a:t>
            </a:r>
            <a:r>
              <a:rPr lang="en-GB" i="1" dirty="0" err="1"/>
              <a:t>Kwamakhutha</a:t>
            </a:r>
            <a:r>
              <a:rPr lang="en-GB" i="1" dirty="0"/>
              <a:t>. When I had my first child I did not know what I was doing with my first child. My biological mother who I was staying with at the time advised I take the child to his paternal kin so I could carry on with school”. </a:t>
            </a:r>
            <a:endParaRPr lang="en-ZA" dirty="0"/>
          </a:p>
          <a:p>
            <a:pPr marL="0" indent="0">
              <a:buNone/>
            </a:pPr>
            <a:r>
              <a:rPr lang="en-GB" i="1" dirty="0"/>
              <a:t>“his grandmother said: ‘well if you are working, he must come to me’ ” </a:t>
            </a:r>
            <a:r>
              <a:rPr lang="en-GB" dirty="0"/>
              <a:t>(Anele)</a:t>
            </a:r>
            <a:endParaRPr lang="en-ZA" dirty="0"/>
          </a:p>
          <a:p>
            <a:pPr marL="0" indent="0">
              <a:buNone/>
            </a:pPr>
            <a:endParaRPr lang="en-ZA" dirty="0"/>
          </a:p>
        </p:txBody>
      </p:sp>
    </p:spTree>
    <p:extLst>
      <p:ext uri="{BB962C8B-B14F-4D97-AF65-F5344CB8AC3E}">
        <p14:creationId xmlns:p14="http://schemas.microsoft.com/office/powerpoint/2010/main" val="1225867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5B1E-7F9F-49C6-B052-AD8CBBD8C92A}"/>
              </a:ext>
            </a:extLst>
          </p:cNvPr>
          <p:cNvSpPr>
            <a:spLocks noGrp="1"/>
          </p:cNvSpPr>
          <p:nvPr>
            <p:ph type="title"/>
          </p:nvPr>
        </p:nvSpPr>
        <p:spPr/>
        <p:txBody>
          <a:bodyPr/>
          <a:lstStyle/>
          <a:p>
            <a:r>
              <a:rPr lang="en-ZA" dirty="0"/>
              <a:t>CONTINUED</a:t>
            </a:r>
          </a:p>
        </p:txBody>
      </p:sp>
      <p:sp>
        <p:nvSpPr>
          <p:cNvPr id="3" name="Content Placeholder 2">
            <a:extLst>
              <a:ext uri="{FF2B5EF4-FFF2-40B4-BE49-F238E27FC236}">
                <a16:creationId xmlns:a16="http://schemas.microsoft.com/office/drawing/2014/main" id="{33FF284C-7029-46C8-B836-C7A33B4FF152}"/>
              </a:ext>
            </a:extLst>
          </p:cNvPr>
          <p:cNvSpPr>
            <a:spLocks noGrp="1"/>
          </p:cNvSpPr>
          <p:nvPr>
            <p:ph idx="1"/>
          </p:nvPr>
        </p:nvSpPr>
        <p:spPr/>
        <p:txBody>
          <a:bodyPr>
            <a:normAutofit fontScale="92500" lnSpcReduction="20000"/>
          </a:bodyPr>
          <a:lstStyle/>
          <a:p>
            <a:pPr marL="0" indent="0">
              <a:buNone/>
            </a:pPr>
            <a:r>
              <a:rPr lang="en-GB" b="1" dirty="0"/>
              <a:t>Maternal kin doing the work</a:t>
            </a:r>
          </a:p>
          <a:p>
            <a:r>
              <a:rPr lang="en-GB" i="1" dirty="0"/>
              <a:t>“With the one who is 17, his father passed away when he was 8 years old. He is in grade 11, I hope he passes. He wants to be a policeman. He lives with my mother” </a:t>
            </a:r>
            <a:r>
              <a:rPr lang="en-GB" dirty="0"/>
              <a:t>(Anele)</a:t>
            </a:r>
          </a:p>
          <a:p>
            <a:r>
              <a:rPr lang="en-GB" i="1" dirty="0"/>
              <a:t>“My youngest child is looked after by myself during the day, even if I have patients coming in, I can leave him in the garden where I can see him from the sofa when the door is open. I then have my consultation with the patient, if it is a case where I have to go to the patient’s home, I will leave him at my mother’s house, if what I am going to do will take longer than a working day like through a weekend, which seldom happens” </a:t>
            </a:r>
            <a:r>
              <a:rPr lang="en-GB" dirty="0"/>
              <a:t>(Thandi)</a:t>
            </a:r>
          </a:p>
          <a:p>
            <a:r>
              <a:rPr lang="en-GB" i="1" dirty="0"/>
              <a:t>“My parents look after her and I am very happy about the care they provide. She will enter school when she enters grade R” </a:t>
            </a:r>
            <a:r>
              <a:rPr lang="en-GB" dirty="0"/>
              <a:t>(</a:t>
            </a:r>
            <a:r>
              <a:rPr lang="en-GB" dirty="0" err="1"/>
              <a:t>Senzile</a:t>
            </a:r>
            <a:r>
              <a:rPr lang="en-GB" dirty="0"/>
              <a:t>)</a:t>
            </a:r>
            <a:endParaRPr lang="en-ZA" dirty="0"/>
          </a:p>
          <a:p>
            <a:endParaRPr lang="en-ZA" dirty="0"/>
          </a:p>
          <a:p>
            <a:endParaRPr lang="en-ZA" dirty="0"/>
          </a:p>
        </p:txBody>
      </p:sp>
    </p:spTree>
    <p:extLst>
      <p:ext uri="{BB962C8B-B14F-4D97-AF65-F5344CB8AC3E}">
        <p14:creationId xmlns:p14="http://schemas.microsoft.com/office/powerpoint/2010/main" val="551237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90F5A-5721-4184-9CE3-89BA39B80CC4}"/>
              </a:ext>
            </a:extLst>
          </p:cNvPr>
          <p:cNvSpPr>
            <a:spLocks noGrp="1"/>
          </p:cNvSpPr>
          <p:nvPr>
            <p:ph type="title"/>
          </p:nvPr>
        </p:nvSpPr>
        <p:spPr/>
        <p:txBody>
          <a:bodyPr>
            <a:noAutofit/>
          </a:bodyPr>
          <a:lstStyle/>
          <a:p>
            <a:r>
              <a:rPr lang="en-ZA" dirty="0"/>
              <a:t>OVERVIEW</a:t>
            </a:r>
          </a:p>
        </p:txBody>
      </p:sp>
      <p:sp>
        <p:nvSpPr>
          <p:cNvPr id="3" name="Content Placeholder 2">
            <a:extLst>
              <a:ext uri="{FF2B5EF4-FFF2-40B4-BE49-F238E27FC236}">
                <a16:creationId xmlns:a16="http://schemas.microsoft.com/office/drawing/2014/main" id="{B52BB39D-7582-4906-8A17-598820163A71}"/>
              </a:ext>
            </a:extLst>
          </p:cNvPr>
          <p:cNvSpPr>
            <a:spLocks noGrp="1"/>
          </p:cNvSpPr>
          <p:nvPr>
            <p:ph idx="1"/>
          </p:nvPr>
        </p:nvSpPr>
        <p:spPr/>
        <p:txBody>
          <a:bodyPr>
            <a:normAutofit lnSpcReduction="10000"/>
          </a:bodyPr>
          <a:lstStyle/>
          <a:p>
            <a:pPr>
              <a:defRPr/>
            </a:pPr>
            <a:r>
              <a:rPr lang="en-ZA" dirty="0"/>
              <a:t>In the South African context, as explained by </a:t>
            </a:r>
            <a:r>
              <a:rPr lang="en-ZA" dirty="0" err="1"/>
              <a:t>Fakier</a:t>
            </a:r>
            <a:r>
              <a:rPr lang="en-ZA" dirty="0"/>
              <a:t> and Cock (2009) the African working class households are sites of a crisis of social reproduction,  African working class women are the ‘shock absorbers’ of the crisis. </a:t>
            </a:r>
          </a:p>
          <a:p>
            <a:pPr>
              <a:defRPr/>
            </a:pPr>
            <a:r>
              <a:rPr lang="en-ZA" dirty="0"/>
              <a:t>This is precisely the reason this research aimed to study how low-income employed mothers provide care for their children within institutions of the state, market and kin. The main finding in this study is that women as ‘shock absorbers’ are difficultly navigating their way to provide care for their children in the midst of the apartheid legacy, which disadvantaged many black women in educational attainment and consequently socio-economic opportunities. </a:t>
            </a:r>
          </a:p>
          <a:p>
            <a:pPr marL="0" indent="0">
              <a:buNone/>
              <a:defRPr/>
            </a:pPr>
            <a:endParaRPr lang="en-ZA" dirty="0">
              <a:latin typeface="+mj-lt"/>
            </a:endParaRPr>
          </a:p>
          <a:p>
            <a:endParaRPr lang="en-ZA" dirty="0"/>
          </a:p>
        </p:txBody>
      </p:sp>
    </p:spTree>
    <p:extLst>
      <p:ext uri="{BB962C8B-B14F-4D97-AF65-F5344CB8AC3E}">
        <p14:creationId xmlns:p14="http://schemas.microsoft.com/office/powerpoint/2010/main" val="718289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3E082-C6B3-4678-980C-0E37CC52F835}"/>
              </a:ext>
            </a:extLst>
          </p:cNvPr>
          <p:cNvSpPr>
            <a:spLocks noGrp="1"/>
          </p:cNvSpPr>
          <p:nvPr>
            <p:ph type="title"/>
          </p:nvPr>
        </p:nvSpPr>
        <p:spPr/>
        <p:txBody>
          <a:bodyPr/>
          <a:lstStyle/>
          <a:p>
            <a:r>
              <a:rPr lang="en-ZA" dirty="0"/>
              <a:t>MARKET</a:t>
            </a:r>
          </a:p>
        </p:txBody>
      </p:sp>
      <p:sp>
        <p:nvSpPr>
          <p:cNvPr id="3" name="Content Placeholder 2">
            <a:extLst>
              <a:ext uri="{FF2B5EF4-FFF2-40B4-BE49-F238E27FC236}">
                <a16:creationId xmlns:a16="http://schemas.microsoft.com/office/drawing/2014/main" id="{4A93A75D-A2FB-412B-8E76-714FDEF2AB52}"/>
              </a:ext>
            </a:extLst>
          </p:cNvPr>
          <p:cNvSpPr>
            <a:spLocks noGrp="1"/>
          </p:cNvSpPr>
          <p:nvPr>
            <p:ph idx="1"/>
          </p:nvPr>
        </p:nvSpPr>
        <p:spPr/>
        <p:txBody>
          <a:bodyPr>
            <a:normAutofit fontScale="77500" lnSpcReduction="20000"/>
          </a:bodyPr>
          <a:lstStyle/>
          <a:p>
            <a:pPr marL="0" indent="0">
              <a:buNone/>
            </a:pPr>
            <a:r>
              <a:rPr lang="en-ZA" b="1" dirty="0"/>
              <a:t>The Nanny</a:t>
            </a:r>
          </a:p>
          <a:p>
            <a:pPr marL="0" indent="0">
              <a:buNone/>
            </a:pPr>
            <a:r>
              <a:rPr lang="en-GB" i="1" dirty="0"/>
              <a:t>“[M]y child has a nanny, the nanny picks up her at 6.30 am, when I am also about to leave for work. I start work at 8.30am. The nanny treats my child very well. She has been looking after her since she was 6 months. They have a very close bond, she is like her second mother. I do not have one complaint about the nanny. I pay her R600 a month” </a:t>
            </a:r>
            <a:r>
              <a:rPr lang="en-GB" dirty="0"/>
              <a:t>(Bongi)</a:t>
            </a:r>
            <a:endParaRPr lang="en-ZA" dirty="0"/>
          </a:p>
          <a:p>
            <a:pPr marL="0" indent="0">
              <a:buNone/>
            </a:pPr>
            <a:r>
              <a:rPr lang="en-ZA" b="1" dirty="0"/>
              <a:t>Paid Neighbours</a:t>
            </a:r>
          </a:p>
          <a:p>
            <a:pPr marL="0" indent="0">
              <a:buNone/>
            </a:pPr>
            <a:r>
              <a:rPr lang="en-GB" i="1" dirty="0"/>
              <a:t>“My neighbour looks after them, in the morning I walk to drop them off at her house and collect them on my way from work, my grandmother is too old to look after twins, I could not do that to her. I pay the lady R350 per month” </a:t>
            </a:r>
            <a:r>
              <a:rPr lang="en-GB" dirty="0"/>
              <a:t>(Zamile)</a:t>
            </a:r>
          </a:p>
          <a:p>
            <a:pPr marL="0" indent="0">
              <a:buNone/>
            </a:pPr>
            <a:r>
              <a:rPr lang="en-GB" i="1" dirty="0"/>
              <a:t>“We have neighbours we are close with the </a:t>
            </a:r>
            <a:r>
              <a:rPr lang="en-GB" i="1" dirty="0" err="1"/>
              <a:t>Phakade’s</a:t>
            </a:r>
            <a:r>
              <a:rPr lang="en-GB" i="1" dirty="0"/>
              <a:t>*, there is a granny there who is always home, she is only R200 …. I am very happy with the quality of care provided by </a:t>
            </a:r>
            <a:r>
              <a:rPr lang="en-GB" i="1" dirty="0" err="1"/>
              <a:t>Gogo</a:t>
            </a:r>
            <a:r>
              <a:rPr lang="en-GB" i="1" dirty="0"/>
              <a:t> </a:t>
            </a:r>
            <a:r>
              <a:rPr lang="en-GB" i="1" dirty="0" err="1"/>
              <a:t>Ntombela</a:t>
            </a:r>
            <a:r>
              <a:rPr lang="en-GB" i="1" dirty="0"/>
              <a:t>*, she is really good with the child” </a:t>
            </a:r>
            <a:r>
              <a:rPr lang="en-GB" dirty="0"/>
              <a:t>(Nikiwe)</a:t>
            </a:r>
            <a:endParaRPr lang="en-ZA" dirty="0"/>
          </a:p>
          <a:p>
            <a:pPr marL="0" indent="0">
              <a:buNone/>
            </a:pPr>
            <a:endParaRPr lang="en-ZA" dirty="0"/>
          </a:p>
          <a:p>
            <a:pPr marL="0" indent="0">
              <a:buNone/>
            </a:pPr>
            <a:endParaRPr lang="en-ZA" b="1" dirty="0"/>
          </a:p>
        </p:txBody>
      </p:sp>
    </p:spTree>
    <p:extLst>
      <p:ext uri="{BB962C8B-B14F-4D97-AF65-F5344CB8AC3E}">
        <p14:creationId xmlns:p14="http://schemas.microsoft.com/office/powerpoint/2010/main" val="1100165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59C7-2D82-4417-B5A9-B410B65CF242}"/>
              </a:ext>
            </a:extLst>
          </p:cNvPr>
          <p:cNvSpPr>
            <a:spLocks noGrp="1"/>
          </p:cNvSpPr>
          <p:nvPr>
            <p:ph type="title"/>
          </p:nvPr>
        </p:nvSpPr>
        <p:spPr/>
        <p:txBody>
          <a:bodyPr/>
          <a:lstStyle/>
          <a:p>
            <a:r>
              <a:rPr lang="en-ZA" dirty="0" err="1"/>
              <a:t>sTATE</a:t>
            </a:r>
            <a:endParaRPr lang="en-ZA" dirty="0"/>
          </a:p>
        </p:txBody>
      </p:sp>
      <p:sp>
        <p:nvSpPr>
          <p:cNvPr id="3" name="Content Placeholder 2">
            <a:extLst>
              <a:ext uri="{FF2B5EF4-FFF2-40B4-BE49-F238E27FC236}">
                <a16:creationId xmlns:a16="http://schemas.microsoft.com/office/drawing/2014/main" id="{012654B5-3EDE-4268-A81A-B749D5A95218}"/>
              </a:ext>
            </a:extLst>
          </p:cNvPr>
          <p:cNvSpPr>
            <a:spLocks noGrp="1"/>
          </p:cNvSpPr>
          <p:nvPr>
            <p:ph idx="1"/>
          </p:nvPr>
        </p:nvSpPr>
        <p:spPr/>
        <p:txBody>
          <a:bodyPr>
            <a:normAutofit fontScale="85000" lnSpcReduction="20000"/>
          </a:bodyPr>
          <a:lstStyle/>
          <a:p>
            <a:pPr marL="0" indent="0">
              <a:buNone/>
            </a:pPr>
            <a:r>
              <a:rPr lang="en-GB" dirty="0"/>
              <a:t>Anele shared being extremely satisfied with the quality of care provided at the ECD. She said: </a:t>
            </a:r>
            <a:endParaRPr lang="en-ZA" dirty="0"/>
          </a:p>
          <a:p>
            <a:r>
              <a:rPr lang="en-GB" i="1" dirty="0"/>
              <a:t>“really people cannot believe she goes to ECD. I am very satisfied with the care they provide. Next week I am going home for a month for a family wedding we have to prepare for, but, I have made sure that I have asked them to reserve her space. Those teachers really work hard!!”</a:t>
            </a:r>
            <a:endParaRPr lang="en-ZA" dirty="0"/>
          </a:p>
          <a:p>
            <a:pPr marL="0" indent="0">
              <a:buNone/>
            </a:pPr>
            <a:r>
              <a:rPr lang="en-GB" dirty="0"/>
              <a:t>What was interesting about this comment is that Sindy’s child attends the same ECD, and Sindy’s experience with the ECD was not explained in the same light. Sindy said: </a:t>
            </a:r>
            <a:endParaRPr lang="en-ZA" dirty="0"/>
          </a:p>
          <a:p>
            <a:r>
              <a:rPr lang="en-GB" i="1" dirty="0"/>
              <a:t>“Sometimes I am not satisfied with the way they take care of him at crèche because sometimes I get home and he has a soaking wet Pamper which means he has not been changed. Sometimes I see him lose weight and then you can tell that he is not eating well, sometimes I am satisfied. But I have no choice because I have to work and go to school so that we have money and when I graduate and work maybe I will be able to find even better work”. </a:t>
            </a:r>
            <a:endParaRPr lang="en-ZA" dirty="0"/>
          </a:p>
          <a:p>
            <a:endParaRPr lang="en-ZA" dirty="0"/>
          </a:p>
        </p:txBody>
      </p:sp>
    </p:spTree>
    <p:extLst>
      <p:ext uri="{BB962C8B-B14F-4D97-AF65-F5344CB8AC3E}">
        <p14:creationId xmlns:p14="http://schemas.microsoft.com/office/powerpoint/2010/main" val="201340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632F7-89BD-423B-A2FD-BFB5A44F8757}"/>
              </a:ext>
            </a:extLst>
          </p:cNvPr>
          <p:cNvSpPr>
            <a:spLocks noGrp="1"/>
          </p:cNvSpPr>
          <p:nvPr>
            <p:ph type="title"/>
          </p:nvPr>
        </p:nvSpPr>
        <p:spPr/>
        <p:txBody>
          <a:bodyPr/>
          <a:lstStyle/>
          <a:p>
            <a:r>
              <a:rPr lang="en-ZA" dirty="0"/>
              <a:t>CHILD SUPPORT GRANT</a:t>
            </a:r>
          </a:p>
        </p:txBody>
      </p:sp>
      <p:sp>
        <p:nvSpPr>
          <p:cNvPr id="3" name="Content Placeholder 2">
            <a:extLst>
              <a:ext uri="{FF2B5EF4-FFF2-40B4-BE49-F238E27FC236}">
                <a16:creationId xmlns:a16="http://schemas.microsoft.com/office/drawing/2014/main" id="{B7B1585F-6152-44FE-BD71-6BF44B359858}"/>
              </a:ext>
            </a:extLst>
          </p:cNvPr>
          <p:cNvSpPr>
            <a:spLocks noGrp="1"/>
          </p:cNvSpPr>
          <p:nvPr>
            <p:ph idx="1"/>
          </p:nvPr>
        </p:nvSpPr>
        <p:spPr/>
        <p:txBody>
          <a:bodyPr>
            <a:normAutofit fontScale="70000" lnSpcReduction="20000"/>
          </a:bodyPr>
          <a:lstStyle/>
          <a:p>
            <a:pPr marL="0" indent="0">
              <a:buNone/>
            </a:pPr>
            <a:r>
              <a:rPr lang="en-GB" dirty="0"/>
              <a:t>The women interviewed in the study explained how the money is useful. Zinhle said: </a:t>
            </a:r>
            <a:endParaRPr lang="en-ZA" dirty="0"/>
          </a:p>
          <a:p>
            <a:r>
              <a:rPr lang="en-GB" i="1" dirty="0"/>
              <a:t>“It has been so useful. I mainly use it towards childcare utilities. I will contribute it towards paying for the car service which takes my kids to school and brings them back if not that then I use it for lunch things, like bread, cheese, </a:t>
            </a:r>
            <a:r>
              <a:rPr lang="en-GB" i="1" dirty="0" err="1"/>
              <a:t>polony</a:t>
            </a:r>
            <a:r>
              <a:rPr lang="en-GB" i="1" dirty="0"/>
              <a:t>, jam and peanut butter. It is a useful extra source but because it is not that much you can only use it for so much you know what I mean? But nonetheless it’s helpful” </a:t>
            </a:r>
            <a:endParaRPr lang="en-ZA" dirty="0"/>
          </a:p>
          <a:p>
            <a:pPr marL="0" indent="0">
              <a:buNone/>
            </a:pPr>
            <a:r>
              <a:rPr lang="en-GB" dirty="0"/>
              <a:t>And supporting this, </a:t>
            </a:r>
            <a:r>
              <a:rPr lang="en-GB" dirty="0" err="1"/>
              <a:t>Busi</a:t>
            </a:r>
            <a:r>
              <a:rPr lang="en-GB" dirty="0"/>
              <a:t> explained:</a:t>
            </a:r>
            <a:r>
              <a:rPr lang="en-GB" i="1" dirty="0"/>
              <a:t> </a:t>
            </a:r>
            <a:endParaRPr lang="en-ZA" dirty="0"/>
          </a:p>
          <a:p>
            <a:r>
              <a:rPr lang="en-GB" i="1" dirty="0"/>
              <a:t>“I use it for food/lunch which amounts to R200 and then fruits which go between R10-R30 at the market. I have a good understanding that the money is not for me but for the child so I use the money for the child’s best interest”. </a:t>
            </a:r>
          </a:p>
          <a:p>
            <a:pPr marL="0" indent="0">
              <a:buNone/>
            </a:pPr>
            <a:r>
              <a:rPr lang="en-GB" dirty="0"/>
              <a:t>Angel explained: </a:t>
            </a:r>
            <a:endParaRPr lang="en-ZA" dirty="0"/>
          </a:p>
          <a:p>
            <a:r>
              <a:rPr lang="en-GB" i="1" dirty="0"/>
              <a:t>“You know people act like the grant money is so much, it is not, but it is very useful. And I use it for things that are directly related to the child. Do not be fooled by people saying poor mothers use it for hair and nails, no sane mother would do that. No decent mother who is a good mother would do such a thing”. </a:t>
            </a:r>
            <a:endParaRPr lang="en-ZA" dirty="0"/>
          </a:p>
          <a:p>
            <a:endParaRPr lang="en-ZA" dirty="0"/>
          </a:p>
          <a:p>
            <a:endParaRPr lang="en-ZA" dirty="0"/>
          </a:p>
        </p:txBody>
      </p:sp>
    </p:spTree>
    <p:extLst>
      <p:ext uri="{BB962C8B-B14F-4D97-AF65-F5344CB8AC3E}">
        <p14:creationId xmlns:p14="http://schemas.microsoft.com/office/powerpoint/2010/main" val="3535588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92B6C-CA6D-4CA9-BF25-F0EA41B9CD9D}"/>
              </a:ext>
            </a:extLst>
          </p:cNvPr>
          <p:cNvSpPr>
            <a:spLocks noGrp="1"/>
          </p:cNvSpPr>
          <p:nvPr>
            <p:ph type="title"/>
          </p:nvPr>
        </p:nvSpPr>
        <p:spPr/>
        <p:txBody>
          <a:bodyPr/>
          <a:lstStyle/>
          <a:p>
            <a:r>
              <a:rPr lang="en-ZA" dirty="0"/>
              <a:t>COMBINATIONS</a:t>
            </a:r>
          </a:p>
        </p:txBody>
      </p:sp>
      <p:sp>
        <p:nvSpPr>
          <p:cNvPr id="3" name="Content Placeholder 2">
            <a:extLst>
              <a:ext uri="{FF2B5EF4-FFF2-40B4-BE49-F238E27FC236}">
                <a16:creationId xmlns:a16="http://schemas.microsoft.com/office/drawing/2014/main" id="{86F31047-7EC3-4B03-BCF3-C171FFB32710}"/>
              </a:ext>
            </a:extLst>
          </p:cNvPr>
          <p:cNvSpPr>
            <a:spLocks noGrp="1"/>
          </p:cNvSpPr>
          <p:nvPr>
            <p:ph idx="1"/>
          </p:nvPr>
        </p:nvSpPr>
        <p:spPr/>
        <p:txBody>
          <a:bodyPr>
            <a:normAutofit/>
          </a:bodyPr>
          <a:lstStyle/>
          <a:p>
            <a:pPr marL="0" indent="0" algn="ctr">
              <a:buNone/>
            </a:pPr>
            <a:r>
              <a:rPr lang="en-GB" b="1" dirty="0"/>
              <a:t>The state, market and kin</a:t>
            </a:r>
            <a:endParaRPr lang="en-ZA" dirty="0"/>
          </a:p>
          <a:p>
            <a:pPr marL="0" indent="0">
              <a:buNone/>
            </a:pPr>
            <a:endParaRPr lang="en-ZA" dirty="0"/>
          </a:p>
        </p:txBody>
      </p:sp>
    </p:spTree>
    <p:extLst>
      <p:ext uri="{BB962C8B-B14F-4D97-AF65-F5344CB8AC3E}">
        <p14:creationId xmlns:p14="http://schemas.microsoft.com/office/powerpoint/2010/main" val="72623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C242E-BB5A-4441-B9F8-174743B5BB2B}"/>
              </a:ext>
            </a:extLst>
          </p:cNvPr>
          <p:cNvSpPr>
            <a:spLocks noGrp="1"/>
          </p:cNvSpPr>
          <p:nvPr>
            <p:ph type="title"/>
          </p:nvPr>
        </p:nvSpPr>
        <p:spPr/>
        <p:txBody>
          <a:bodyPr>
            <a:normAutofit fontScale="90000"/>
          </a:bodyPr>
          <a:lstStyle/>
          <a:p>
            <a:r>
              <a:rPr lang="en-GB" b="1" i="1" dirty="0"/>
              <a:t>Mothering and motherhood: practices, norms and perceptions</a:t>
            </a:r>
            <a:r>
              <a:rPr lang="en-ZA" dirty="0"/>
              <a:t/>
            </a:r>
            <a:br>
              <a:rPr lang="en-ZA" dirty="0"/>
            </a:br>
            <a:endParaRPr lang="en-ZA" dirty="0"/>
          </a:p>
        </p:txBody>
      </p:sp>
      <p:sp>
        <p:nvSpPr>
          <p:cNvPr id="3" name="Content Placeholder 2">
            <a:extLst>
              <a:ext uri="{FF2B5EF4-FFF2-40B4-BE49-F238E27FC236}">
                <a16:creationId xmlns:a16="http://schemas.microsoft.com/office/drawing/2014/main" id="{22456C31-8A8C-461D-9614-5719D49AE611}"/>
              </a:ext>
            </a:extLst>
          </p:cNvPr>
          <p:cNvSpPr>
            <a:spLocks noGrp="1"/>
          </p:cNvSpPr>
          <p:nvPr>
            <p:ph idx="1"/>
          </p:nvPr>
        </p:nvSpPr>
        <p:spPr/>
        <p:txBody>
          <a:bodyPr>
            <a:normAutofit/>
          </a:bodyPr>
          <a:lstStyle/>
          <a:p>
            <a:r>
              <a:rPr lang="en-GB" dirty="0"/>
              <a:t>The findings in this chapter hinged on how mothers experience and construct the discourse of motherhood. Because this research was carried out in KwaZulu-Natal, the specificity of KwaZulu-Natal is important because this speaks to the impact and implications of culture broadly, cultural customs and expectations influence understandings of motherhood, and mothering practices.</a:t>
            </a:r>
            <a:endParaRPr lang="en-ZA" dirty="0"/>
          </a:p>
          <a:p>
            <a:endParaRPr lang="en-ZA" dirty="0"/>
          </a:p>
        </p:txBody>
      </p:sp>
    </p:spTree>
    <p:extLst>
      <p:ext uri="{BB962C8B-B14F-4D97-AF65-F5344CB8AC3E}">
        <p14:creationId xmlns:p14="http://schemas.microsoft.com/office/powerpoint/2010/main" val="2409701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B4778-A876-4114-940A-C5412061B6EE}"/>
              </a:ext>
            </a:extLst>
          </p:cNvPr>
          <p:cNvSpPr>
            <a:spLocks noGrp="1"/>
          </p:cNvSpPr>
          <p:nvPr>
            <p:ph type="title"/>
          </p:nvPr>
        </p:nvSpPr>
        <p:spPr/>
        <p:txBody>
          <a:bodyPr>
            <a:noAutofit/>
          </a:bodyPr>
          <a:lstStyle/>
          <a:p>
            <a:r>
              <a:rPr lang="en-GB" sz="2400" b="1" dirty="0"/>
              <a:t>Apprehending cultural and social norms of motherhood in KwaZulu-Natal: </a:t>
            </a:r>
            <a:r>
              <a:rPr lang="en-GB" sz="2400" b="1" i="1" dirty="0" err="1"/>
              <a:t>Ukuba</a:t>
            </a:r>
            <a:r>
              <a:rPr lang="en-GB" sz="2400" b="1" i="1" dirty="0"/>
              <a:t> </a:t>
            </a:r>
            <a:r>
              <a:rPr lang="en-GB" sz="2400" b="1" i="1" dirty="0" err="1"/>
              <a:t>umama</a:t>
            </a:r>
            <a:r>
              <a:rPr lang="en-GB" sz="2400" b="1" i="1" dirty="0"/>
              <a:t> </a:t>
            </a:r>
            <a:r>
              <a:rPr lang="en-GB" sz="2400" b="1" i="1" dirty="0" err="1"/>
              <a:t>womZulu</a:t>
            </a:r>
            <a:r>
              <a:rPr lang="en-GB" sz="2400" b="1" dirty="0"/>
              <a:t> [Being a Zulu mother]</a:t>
            </a:r>
            <a:r>
              <a:rPr lang="en-ZA" sz="2400" dirty="0"/>
              <a:t/>
            </a:r>
            <a:br>
              <a:rPr lang="en-ZA" sz="2400" dirty="0"/>
            </a:br>
            <a:endParaRPr lang="en-ZA" sz="2400" dirty="0"/>
          </a:p>
        </p:txBody>
      </p:sp>
      <p:sp>
        <p:nvSpPr>
          <p:cNvPr id="3" name="Content Placeholder 2">
            <a:extLst>
              <a:ext uri="{FF2B5EF4-FFF2-40B4-BE49-F238E27FC236}">
                <a16:creationId xmlns:a16="http://schemas.microsoft.com/office/drawing/2014/main" id="{D3A3891C-B0EA-439A-A584-41C34B018E57}"/>
              </a:ext>
            </a:extLst>
          </p:cNvPr>
          <p:cNvSpPr>
            <a:spLocks noGrp="1"/>
          </p:cNvSpPr>
          <p:nvPr>
            <p:ph idx="1"/>
          </p:nvPr>
        </p:nvSpPr>
        <p:spPr/>
        <p:txBody>
          <a:bodyPr/>
          <a:lstStyle/>
          <a:p>
            <a:pPr lvl="1"/>
            <a:r>
              <a:rPr lang="en-GB" i="1" dirty="0"/>
              <a:t>“I have had great people to model in my mothering, Zulu women who have embodied resilience, love and dedication to their children. My mother, maternal and paternal aunts have all been key in showing someone such as me, who had a child so young, how it is done. All these women are Zulu women so I would say that being a Zulu mother is being able to withstand the most difficult time. When you have no food and no money, you must be able to find a plan and find a way as to what you do. Whether you ask your neighbour or relatives for help; all ultimately falls on your shoulders, you are </a:t>
            </a:r>
            <a:r>
              <a:rPr lang="en-GB" i="1" dirty="0" err="1"/>
              <a:t>intsika</a:t>
            </a:r>
            <a:r>
              <a:rPr lang="en-GB" i="1" dirty="0"/>
              <a:t> and that encompasses Zulu motherhood to the core” </a:t>
            </a:r>
            <a:r>
              <a:rPr lang="en-GB" dirty="0"/>
              <a:t>(Anele)</a:t>
            </a:r>
            <a:r>
              <a:rPr lang="en-GB" i="1" dirty="0"/>
              <a:t>.</a:t>
            </a:r>
            <a:endParaRPr lang="en-ZA" dirty="0"/>
          </a:p>
          <a:p>
            <a:endParaRPr lang="en-ZA" dirty="0"/>
          </a:p>
        </p:txBody>
      </p:sp>
    </p:spTree>
    <p:extLst>
      <p:ext uri="{BB962C8B-B14F-4D97-AF65-F5344CB8AC3E}">
        <p14:creationId xmlns:p14="http://schemas.microsoft.com/office/powerpoint/2010/main" val="1538517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BC8FD-52B6-4257-A8E4-438BD730166D}"/>
              </a:ext>
            </a:extLst>
          </p:cNvPr>
          <p:cNvSpPr>
            <a:spLocks noGrp="1"/>
          </p:cNvSpPr>
          <p:nvPr>
            <p:ph type="title"/>
          </p:nvPr>
        </p:nvSpPr>
        <p:spPr/>
        <p:txBody>
          <a:bodyPr/>
          <a:lstStyle/>
          <a:p>
            <a:r>
              <a:rPr lang="en-GB" b="1" dirty="0"/>
              <a:t>Expectations from the community</a:t>
            </a:r>
            <a:endParaRPr lang="en-ZA" dirty="0"/>
          </a:p>
        </p:txBody>
      </p:sp>
      <p:sp>
        <p:nvSpPr>
          <p:cNvPr id="3" name="Content Placeholder 2">
            <a:extLst>
              <a:ext uri="{FF2B5EF4-FFF2-40B4-BE49-F238E27FC236}">
                <a16:creationId xmlns:a16="http://schemas.microsoft.com/office/drawing/2014/main" id="{F215738C-5421-4E4D-800B-B4948F6728F5}"/>
              </a:ext>
            </a:extLst>
          </p:cNvPr>
          <p:cNvSpPr>
            <a:spLocks noGrp="1"/>
          </p:cNvSpPr>
          <p:nvPr>
            <p:ph idx="1"/>
          </p:nvPr>
        </p:nvSpPr>
        <p:spPr/>
        <p:txBody>
          <a:bodyPr>
            <a:normAutofit fontScale="70000" lnSpcReduction="20000"/>
          </a:bodyPr>
          <a:lstStyle/>
          <a:p>
            <a:pPr marL="0" indent="0">
              <a:buNone/>
            </a:pPr>
            <a:r>
              <a:rPr lang="en-GB" dirty="0"/>
              <a:t>Zinhle places the responsibility of how children turn out on mothers and on how well they discharge their roles as mothers, because the community is always watching and forming opinions. Thus, there is pressure to mother in such a manner that best ensures that the child is a pliable member of society. She said:</a:t>
            </a:r>
            <a:endParaRPr lang="en-ZA" dirty="0"/>
          </a:p>
          <a:p>
            <a:pPr marL="457200" lvl="1" indent="0">
              <a:buNone/>
            </a:pPr>
            <a:r>
              <a:rPr lang="en-GB" i="1" dirty="0"/>
              <a:t>“You know I do not know whether the community speaks about me and the kind of mother I am. What I do know is that I am doing my best. There is a Zulu saying which goes: </a:t>
            </a:r>
            <a:r>
              <a:rPr lang="en-GB" i="1" dirty="0" err="1"/>
              <a:t>uzungezwe</a:t>
            </a:r>
            <a:r>
              <a:rPr lang="en-GB" i="1" dirty="0"/>
              <a:t> </a:t>
            </a:r>
            <a:r>
              <a:rPr lang="en-GB" i="1" dirty="0" err="1"/>
              <a:t>isixuku</a:t>
            </a:r>
            <a:r>
              <a:rPr lang="en-GB" i="1" dirty="0"/>
              <a:t> </a:t>
            </a:r>
            <a:r>
              <a:rPr lang="en-GB" i="1" dirty="0" err="1"/>
              <a:t>sofakazi</a:t>
            </a:r>
            <a:r>
              <a:rPr lang="en-GB" i="1" dirty="0"/>
              <a:t> </a:t>
            </a:r>
            <a:r>
              <a:rPr lang="en-GB" i="1" dirty="0" err="1"/>
              <a:t>yonke</a:t>
            </a:r>
            <a:r>
              <a:rPr lang="en-GB" i="1" dirty="0"/>
              <a:t> </a:t>
            </a:r>
            <a:r>
              <a:rPr lang="en-GB" i="1" dirty="0" err="1"/>
              <a:t>indawo</a:t>
            </a:r>
            <a:r>
              <a:rPr lang="en-GB" i="1" dirty="0"/>
              <a:t> </a:t>
            </a:r>
            <a:r>
              <a:rPr lang="en-GB" i="1" dirty="0" err="1"/>
              <a:t>lapho</a:t>
            </a:r>
            <a:r>
              <a:rPr lang="en-GB" i="1" dirty="0"/>
              <a:t> </a:t>
            </a:r>
            <a:r>
              <a:rPr lang="en-GB" i="1" dirty="0" err="1"/>
              <a:t>ukhona</a:t>
            </a:r>
            <a:r>
              <a:rPr lang="en-GB" i="1" dirty="0"/>
              <a:t> </a:t>
            </a:r>
            <a:r>
              <a:rPr lang="en-GB" dirty="0"/>
              <a:t>[You are surrounded by a group of witnesses everywhere you are]</a:t>
            </a:r>
            <a:r>
              <a:rPr lang="en-GB" i="1" dirty="0"/>
              <a:t>. Therefore, if </a:t>
            </a:r>
            <a:r>
              <a:rPr lang="en-GB" i="1" dirty="0" err="1"/>
              <a:t>benalo</a:t>
            </a:r>
            <a:r>
              <a:rPr lang="en-GB" i="1" dirty="0"/>
              <a:t> </a:t>
            </a:r>
            <a:r>
              <a:rPr lang="en-GB" i="1" dirty="0" err="1"/>
              <a:t>iqiniso</a:t>
            </a:r>
            <a:r>
              <a:rPr lang="en-GB" i="1" dirty="0"/>
              <a:t> </a:t>
            </a:r>
            <a:r>
              <a:rPr lang="en-GB" i="1" dirty="0" err="1"/>
              <a:t>bangasho</a:t>
            </a:r>
            <a:r>
              <a:rPr lang="en-GB" i="1" dirty="0"/>
              <a:t> </a:t>
            </a:r>
            <a:r>
              <a:rPr lang="en-GB" i="1" dirty="0" err="1"/>
              <a:t>ukuthi</a:t>
            </a:r>
            <a:r>
              <a:rPr lang="en-GB" i="1" dirty="0"/>
              <a:t> </a:t>
            </a:r>
            <a:r>
              <a:rPr lang="en-GB" i="1" dirty="0" err="1"/>
              <a:t>ngizidela</a:t>
            </a:r>
            <a:r>
              <a:rPr lang="en-GB" i="1" dirty="0"/>
              <a:t> </a:t>
            </a:r>
            <a:r>
              <a:rPr lang="en-GB" i="1" dirty="0" err="1"/>
              <a:t>konke</a:t>
            </a:r>
            <a:r>
              <a:rPr lang="en-GB" i="1" dirty="0"/>
              <a:t> </a:t>
            </a:r>
            <a:r>
              <a:rPr lang="en-GB" i="1" dirty="0" err="1"/>
              <a:t>njengomama</a:t>
            </a:r>
            <a:r>
              <a:rPr lang="en-GB" i="1" dirty="0"/>
              <a:t>” </a:t>
            </a:r>
            <a:r>
              <a:rPr lang="en-GB" dirty="0"/>
              <a:t>[if they are honest, they will tell you that I have sacrificed my all as a mother]</a:t>
            </a:r>
            <a:r>
              <a:rPr lang="en-GB" i="1" dirty="0"/>
              <a:t>. </a:t>
            </a:r>
            <a:endParaRPr lang="en-ZA" dirty="0"/>
          </a:p>
          <a:p>
            <a:pPr marL="0" indent="0">
              <a:buNone/>
            </a:pPr>
            <a:r>
              <a:rPr lang="en-GB" dirty="0"/>
              <a:t>Similarly, Angel’s understanding of motherhood is modelled against society’s expectations of what a mother is. For example, she is concerned about what conclusions people from her community arrive at by looking at how her children are presented. She tries to go against the idea of the mother who is well-kempt but whose children are unkempt. She emulates the selfless mother, whose prioritisation of her children trumps all. </a:t>
            </a:r>
            <a:endParaRPr lang="en-ZA" dirty="0"/>
          </a:p>
          <a:p>
            <a:pPr marL="457200" lvl="1" indent="0">
              <a:buNone/>
            </a:pPr>
            <a:r>
              <a:rPr lang="en-GB" i="1" dirty="0"/>
              <a:t>“It means something grand, absolutely grand, especially living in a time where many young women who are mothers do not execute their role as they should. I mean you see them sometimes where I work, they look perfect, great clothes and make up, but their children do not look great at all. The children are not clean or nourished properly. They do not have time to be patient and nurture their children as they should”.</a:t>
            </a:r>
            <a:endParaRPr lang="en-ZA" dirty="0"/>
          </a:p>
          <a:p>
            <a:endParaRPr lang="en-ZA" dirty="0"/>
          </a:p>
        </p:txBody>
      </p:sp>
    </p:spTree>
    <p:extLst>
      <p:ext uri="{BB962C8B-B14F-4D97-AF65-F5344CB8AC3E}">
        <p14:creationId xmlns:p14="http://schemas.microsoft.com/office/powerpoint/2010/main" val="2266848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41D27-AA98-479F-A0CF-ED2BF22087D3}"/>
              </a:ext>
            </a:extLst>
          </p:cNvPr>
          <p:cNvSpPr>
            <a:spLocks noGrp="1"/>
          </p:cNvSpPr>
          <p:nvPr>
            <p:ph type="title"/>
          </p:nvPr>
        </p:nvSpPr>
        <p:spPr/>
        <p:txBody>
          <a:bodyPr/>
          <a:lstStyle/>
          <a:p>
            <a:r>
              <a:rPr lang="en-ZA" b="1" dirty="0"/>
              <a:t>CONCLUDING REMARKS</a:t>
            </a:r>
          </a:p>
        </p:txBody>
      </p:sp>
      <p:sp>
        <p:nvSpPr>
          <p:cNvPr id="3" name="Content Placeholder 2">
            <a:extLst>
              <a:ext uri="{FF2B5EF4-FFF2-40B4-BE49-F238E27FC236}">
                <a16:creationId xmlns:a16="http://schemas.microsoft.com/office/drawing/2014/main" id="{17131BFD-3715-4372-9ACF-8D829CBFD8D3}"/>
              </a:ext>
            </a:extLst>
          </p:cNvPr>
          <p:cNvSpPr>
            <a:spLocks noGrp="1"/>
          </p:cNvSpPr>
          <p:nvPr>
            <p:ph idx="1"/>
          </p:nvPr>
        </p:nvSpPr>
        <p:spPr/>
        <p:txBody>
          <a:bodyPr/>
          <a:lstStyle/>
          <a:p>
            <a:pPr marL="0" indent="0" algn="ctr">
              <a:buNone/>
            </a:pPr>
            <a:r>
              <a:rPr lang="en-ZA" dirty="0"/>
              <a:t>Low-income employed mothers need to work, and they need to be supported.</a:t>
            </a:r>
          </a:p>
        </p:txBody>
      </p:sp>
    </p:spTree>
    <p:extLst>
      <p:ext uri="{BB962C8B-B14F-4D97-AF65-F5344CB8AC3E}">
        <p14:creationId xmlns:p14="http://schemas.microsoft.com/office/powerpoint/2010/main" val="150399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69801-EA3E-47DF-BA15-0CC9E718AA64}"/>
              </a:ext>
            </a:extLst>
          </p:cNvPr>
          <p:cNvSpPr>
            <a:spLocks noGrp="1"/>
          </p:cNvSpPr>
          <p:nvPr>
            <p:ph type="title"/>
          </p:nvPr>
        </p:nvSpPr>
        <p:spPr/>
        <p:txBody>
          <a:bodyPr>
            <a:noAutofit/>
          </a:bodyPr>
          <a:lstStyle/>
          <a:p>
            <a:r>
              <a:rPr lang="en-ZA" dirty="0"/>
              <a:t>Research questions</a:t>
            </a:r>
          </a:p>
        </p:txBody>
      </p:sp>
      <p:sp>
        <p:nvSpPr>
          <p:cNvPr id="3" name="Content Placeholder 2">
            <a:extLst>
              <a:ext uri="{FF2B5EF4-FFF2-40B4-BE49-F238E27FC236}">
                <a16:creationId xmlns:a16="http://schemas.microsoft.com/office/drawing/2014/main" id="{0CBB8767-4F99-4C7D-A398-0F3FE70F9221}"/>
              </a:ext>
            </a:extLst>
          </p:cNvPr>
          <p:cNvSpPr>
            <a:spLocks noGrp="1"/>
          </p:cNvSpPr>
          <p:nvPr>
            <p:ph idx="1"/>
          </p:nvPr>
        </p:nvSpPr>
        <p:spPr/>
        <p:txBody>
          <a:bodyPr>
            <a:normAutofit fontScale="85000" lnSpcReduction="20000"/>
          </a:bodyPr>
          <a:lstStyle/>
          <a:p>
            <a:pPr marL="0" indent="0">
              <a:buNone/>
            </a:pPr>
            <a:r>
              <a:rPr lang="en-GB" dirty="0"/>
              <a:t>In using a qualitative approach, this study set out to </a:t>
            </a:r>
            <a:endParaRPr lang="en-ZA" dirty="0"/>
          </a:p>
          <a:p>
            <a:pPr lvl="0"/>
            <a:r>
              <a:rPr lang="en-GB" dirty="0"/>
              <a:t>Explore the choices made by low-income mothers in relation to childcare</a:t>
            </a:r>
            <a:endParaRPr lang="en-ZA" dirty="0"/>
          </a:p>
          <a:p>
            <a:pPr lvl="0"/>
            <a:r>
              <a:rPr lang="en-GB" dirty="0"/>
              <a:t>Describe the involvement of kin (maternal and paternal) in childcare</a:t>
            </a:r>
            <a:endParaRPr lang="en-ZA" dirty="0"/>
          </a:p>
          <a:p>
            <a:pPr lvl="0"/>
            <a:r>
              <a:rPr lang="en-GB" dirty="0"/>
              <a:t>Explore the options of childcare in rural and urban areas of KwaZulu-Natal (KZN)</a:t>
            </a:r>
            <a:endParaRPr lang="en-ZA" dirty="0"/>
          </a:p>
          <a:p>
            <a:pPr marL="0" indent="0">
              <a:buNone/>
            </a:pPr>
            <a:r>
              <a:rPr lang="en-GB" dirty="0"/>
              <a:t>Through the analysis of the material gathered the study hoped to generate:</a:t>
            </a:r>
          </a:p>
          <a:p>
            <a:r>
              <a:rPr lang="en-ZA" dirty="0"/>
              <a:t>A comprehension about the dynamics of work employed mothers balance</a:t>
            </a:r>
          </a:p>
          <a:p>
            <a:pPr lvl="0"/>
            <a:r>
              <a:rPr lang="en-GB" dirty="0"/>
              <a:t>Understanding of the role of kin in childcare</a:t>
            </a:r>
            <a:endParaRPr lang="en-ZA" dirty="0"/>
          </a:p>
          <a:p>
            <a:pPr lvl="0"/>
            <a:r>
              <a:rPr lang="en-GB" dirty="0"/>
              <a:t>New understandings of the role of the market in providing childcare support</a:t>
            </a:r>
            <a:endParaRPr lang="en-ZA" dirty="0"/>
          </a:p>
          <a:p>
            <a:pPr lvl="0"/>
            <a:r>
              <a:rPr lang="en-GB" dirty="0"/>
              <a:t>Understanding of gaps in the provision of state care.</a:t>
            </a:r>
            <a:endParaRPr lang="en-ZA" dirty="0"/>
          </a:p>
          <a:p>
            <a:pPr marL="0" indent="0">
              <a:buNone/>
            </a:pPr>
            <a:endParaRPr lang="en-ZA" dirty="0"/>
          </a:p>
        </p:txBody>
      </p:sp>
    </p:spTree>
    <p:extLst>
      <p:ext uri="{BB962C8B-B14F-4D97-AF65-F5344CB8AC3E}">
        <p14:creationId xmlns:p14="http://schemas.microsoft.com/office/powerpoint/2010/main" val="1574776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B648F-6B18-427D-A7CA-E4D75BED15FA}"/>
              </a:ext>
            </a:extLst>
          </p:cNvPr>
          <p:cNvSpPr>
            <a:spLocks noGrp="1"/>
          </p:cNvSpPr>
          <p:nvPr>
            <p:ph type="title"/>
          </p:nvPr>
        </p:nvSpPr>
        <p:spPr/>
        <p:txBody>
          <a:bodyPr/>
          <a:lstStyle/>
          <a:p>
            <a:r>
              <a:rPr lang="en-ZA" dirty="0"/>
              <a:t>METHODS</a:t>
            </a:r>
          </a:p>
        </p:txBody>
      </p:sp>
      <p:sp>
        <p:nvSpPr>
          <p:cNvPr id="3" name="Content Placeholder 2">
            <a:extLst>
              <a:ext uri="{FF2B5EF4-FFF2-40B4-BE49-F238E27FC236}">
                <a16:creationId xmlns:a16="http://schemas.microsoft.com/office/drawing/2014/main" id="{C6970429-C6F0-4D42-8291-F76230A6012A}"/>
              </a:ext>
            </a:extLst>
          </p:cNvPr>
          <p:cNvSpPr>
            <a:spLocks noGrp="1"/>
          </p:cNvSpPr>
          <p:nvPr>
            <p:ph idx="1"/>
          </p:nvPr>
        </p:nvSpPr>
        <p:spPr/>
        <p:txBody>
          <a:bodyPr>
            <a:normAutofit fontScale="85000" lnSpcReduction="20000"/>
          </a:bodyPr>
          <a:lstStyle/>
          <a:p>
            <a:pPr marL="0" indent="0">
              <a:buNone/>
            </a:pPr>
            <a:r>
              <a:rPr lang="en-ZA" b="1" dirty="0"/>
              <a:t>Setting</a:t>
            </a:r>
          </a:p>
          <a:p>
            <a:r>
              <a:rPr lang="en-GB" dirty="0"/>
              <a:t>The geographic situation of the study was the province of KwaZulu-Natal. In order to ascertain the experiences of low-income employed mothers in both contexts (urban and rural). The study looks at four areas: </a:t>
            </a:r>
            <a:r>
              <a:rPr lang="en-GB" dirty="0" err="1"/>
              <a:t>Sundumbili</a:t>
            </a:r>
            <a:r>
              <a:rPr lang="en-GB" dirty="0"/>
              <a:t> and Umlazi townships (in urban KZN) and Mandeni and Empangeni (in rural KZN). </a:t>
            </a:r>
            <a:endParaRPr lang="en-ZA" b="1" dirty="0"/>
          </a:p>
          <a:p>
            <a:pPr marL="0" indent="0">
              <a:buNone/>
            </a:pPr>
            <a:r>
              <a:rPr lang="en-ZA" b="1" dirty="0"/>
              <a:t>Sampling Criteria</a:t>
            </a:r>
          </a:p>
          <a:p>
            <a:r>
              <a:rPr lang="en-ZA" dirty="0"/>
              <a:t>For the purposes of this research, low-income employed mothers were defined as low-income earners, and beneficiaries of the childcare support grant, thus, not earn more than R36 000 per year (R3 000 per month) if the low-income earning mother is a single mother. If they are married the combined earnings with partner should not have been more than R72 000 per year (R6 000 per month), as per the child support grant criteria in 2016 (the year this study commenced). </a:t>
            </a:r>
          </a:p>
          <a:p>
            <a:endParaRPr lang="en-ZA" dirty="0"/>
          </a:p>
        </p:txBody>
      </p:sp>
    </p:spTree>
    <p:extLst>
      <p:ext uri="{BB962C8B-B14F-4D97-AF65-F5344CB8AC3E}">
        <p14:creationId xmlns:p14="http://schemas.microsoft.com/office/powerpoint/2010/main" val="366954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441D9-79EA-49EB-BBFD-EE6E5406D42D}"/>
              </a:ext>
            </a:extLst>
          </p:cNvPr>
          <p:cNvSpPr>
            <a:spLocks noGrp="1"/>
          </p:cNvSpPr>
          <p:nvPr>
            <p:ph type="title"/>
          </p:nvPr>
        </p:nvSpPr>
        <p:spPr/>
        <p:txBody>
          <a:bodyPr/>
          <a:lstStyle/>
          <a:p>
            <a:r>
              <a:rPr lang="en-ZA" dirty="0"/>
              <a:t>CONTINUED</a:t>
            </a:r>
          </a:p>
        </p:txBody>
      </p:sp>
      <p:sp>
        <p:nvSpPr>
          <p:cNvPr id="3" name="Content Placeholder 2">
            <a:extLst>
              <a:ext uri="{FF2B5EF4-FFF2-40B4-BE49-F238E27FC236}">
                <a16:creationId xmlns:a16="http://schemas.microsoft.com/office/drawing/2014/main" id="{E31E75F1-4AC2-4175-9624-FBACC2FB55C6}"/>
              </a:ext>
            </a:extLst>
          </p:cNvPr>
          <p:cNvSpPr>
            <a:spLocks noGrp="1"/>
          </p:cNvSpPr>
          <p:nvPr>
            <p:ph idx="1"/>
          </p:nvPr>
        </p:nvSpPr>
        <p:spPr/>
        <p:txBody>
          <a:bodyPr>
            <a:normAutofit/>
          </a:bodyPr>
          <a:lstStyle/>
          <a:p>
            <a:pPr marL="0" indent="0">
              <a:buNone/>
            </a:pPr>
            <a:r>
              <a:rPr lang="en-ZA" b="1" dirty="0"/>
              <a:t>Data Collection </a:t>
            </a:r>
          </a:p>
          <a:p>
            <a:r>
              <a:rPr lang="en-ZA" dirty="0"/>
              <a:t>40 structured semi-structured and in-depth interviews were conducted with 20 mothers (in two rounds).  </a:t>
            </a:r>
          </a:p>
          <a:p>
            <a:r>
              <a:rPr lang="en-ZA" dirty="0"/>
              <a:t>Participants were recruited using the snowballing technique, via a social worker and childcare services (</a:t>
            </a:r>
            <a:r>
              <a:rPr lang="en-ZA" dirty="0" err="1"/>
              <a:t>ie</a:t>
            </a:r>
            <a:r>
              <a:rPr lang="en-ZA" dirty="0"/>
              <a:t>. creches and ECDs).</a:t>
            </a:r>
          </a:p>
          <a:p>
            <a:pPr marL="0" indent="0">
              <a:buNone/>
            </a:pPr>
            <a:r>
              <a:rPr lang="en-ZA" b="1" dirty="0"/>
              <a:t>Data Analysis</a:t>
            </a:r>
          </a:p>
          <a:p>
            <a:r>
              <a:rPr lang="en-ZA" dirty="0"/>
              <a:t>Data was analysed using an inductive thematic analysis. </a:t>
            </a:r>
          </a:p>
          <a:p>
            <a:endParaRPr lang="en-ZA" dirty="0"/>
          </a:p>
        </p:txBody>
      </p:sp>
    </p:spTree>
    <p:extLst>
      <p:ext uri="{BB962C8B-B14F-4D97-AF65-F5344CB8AC3E}">
        <p14:creationId xmlns:p14="http://schemas.microsoft.com/office/powerpoint/2010/main" val="450330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CE989-8EA5-4DD6-9D0D-794C37E687E8}"/>
              </a:ext>
            </a:extLst>
          </p:cNvPr>
          <p:cNvSpPr>
            <a:spLocks noGrp="1"/>
          </p:cNvSpPr>
          <p:nvPr>
            <p:ph type="title"/>
          </p:nvPr>
        </p:nvSpPr>
        <p:spPr/>
        <p:txBody>
          <a:bodyPr/>
          <a:lstStyle/>
          <a:p>
            <a:r>
              <a:rPr lang="en-ZA" dirty="0"/>
              <a:t>Data Quality and Study Rigor</a:t>
            </a:r>
            <a:br>
              <a:rPr lang="en-ZA" dirty="0"/>
            </a:br>
            <a:endParaRPr lang="en-ZA" dirty="0"/>
          </a:p>
        </p:txBody>
      </p:sp>
      <p:sp>
        <p:nvSpPr>
          <p:cNvPr id="3" name="Content Placeholder 2">
            <a:extLst>
              <a:ext uri="{FF2B5EF4-FFF2-40B4-BE49-F238E27FC236}">
                <a16:creationId xmlns:a16="http://schemas.microsoft.com/office/drawing/2014/main" id="{8F3E78DD-785D-4F9A-AAAA-D2A0018D1FED}"/>
              </a:ext>
            </a:extLst>
          </p:cNvPr>
          <p:cNvSpPr>
            <a:spLocks noGrp="1"/>
          </p:cNvSpPr>
          <p:nvPr>
            <p:ph idx="1"/>
          </p:nvPr>
        </p:nvSpPr>
        <p:spPr/>
        <p:txBody>
          <a:bodyPr>
            <a:normAutofit/>
          </a:bodyPr>
          <a:lstStyle/>
          <a:p>
            <a:r>
              <a:rPr lang="en-ZA" dirty="0"/>
              <a:t>The researcher undertook a number of efforts to improve the trustworthiness of the study findings. The same core interview schedule with each participant was used, developed full transcripts, and held several rounds of iterative analysis meetings with supervisors.</a:t>
            </a:r>
          </a:p>
          <a:p>
            <a:r>
              <a:rPr lang="en-ZA" dirty="0"/>
              <a:t>As a black South African woman, from KwaZulu-Natal I had to be conscious of the potential impact of my experiences and positionality during all phases of the research. </a:t>
            </a:r>
          </a:p>
          <a:p>
            <a:endParaRPr lang="en-ZA" dirty="0"/>
          </a:p>
        </p:txBody>
      </p:sp>
    </p:spTree>
    <p:extLst>
      <p:ext uri="{BB962C8B-B14F-4D97-AF65-F5344CB8AC3E}">
        <p14:creationId xmlns:p14="http://schemas.microsoft.com/office/powerpoint/2010/main" val="2755200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AF29-F9D3-4151-A816-87A31EDF3283}"/>
              </a:ext>
            </a:extLst>
          </p:cNvPr>
          <p:cNvSpPr>
            <a:spLocks noGrp="1"/>
          </p:cNvSpPr>
          <p:nvPr>
            <p:ph type="title"/>
          </p:nvPr>
        </p:nvSpPr>
        <p:spPr/>
        <p:txBody>
          <a:bodyPr/>
          <a:lstStyle/>
          <a:p>
            <a:r>
              <a:rPr lang="en-ZA" dirty="0"/>
              <a:t>FINDINGS</a:t>
            </a:r>
          </a:p>
        </p:txBody>
      </p:sp>
      <p:sp>
        <p:nvSpPr>
          <p:cNvPr id="3" name="Content Placeholder 2">
            <a:extLst>
              <a:ext uri="{FF2B5EF4-FFF2-40B4-BE49-F238E27FC236}">
                <a16:creationId xmlns:a16="http://schemas.microsoft.com/office/drawing/2014/main" id="{5BCBE171-6D8D-4745-ABB6-9F91C7646DE4}"/>
              </a:ext>
            </a:extLst>
          </p:cNvPr>
          <p:cNvSpPr>
            <a:spLocks noGrp="1"/>
          </p:cNvSpPr>
          <p:nvPr>
            <p:ph idx="1"/>
          </p:nvPr>
        </p:nvSpPr>
        <p:spPr/>
        <p:txBody>
          <a:bodyPr/>
          <a:lstStyle/>
          <a:p>
            <a:r>
              <a:rPr lang="en-GB" b="1" i="1" dirty="0"/>
              <a:t> Employed Mothers: Dynamics of Work</a:t>
            </a:r>
          </a:p>
          <a:p>
            <a:r>
              <a:rPr lang="en-GB" b="1" i="1" dirty="0"/>
              <a:t>State, Market and Kin</a:t>
            </a:r>
          </a:p>
          <a:p>
            <a:r>
              <a:rPr lang="en-GB" b="1" i="1" dirty="0"/>
              <a:t> Fathers, Paternal Kin and Childcare</a:t>
            </a:r>
            <a:endParaRPr lang="en-ZA" dirty="0"/>
          </a:p>
          <a:p>
            <a:r>
              <a:rPr lang="en-ZA" dirty="0"/>
              <a:t> </a:t>
            </a:r>
            <a:r>
              <a:rPr lang="en-GB" b="1" i="1" dirty="0"/>
              <a:t>Mothering and motherhood: practices, norms and perceptions</a:t>
            </a:r>
            <a:endParaRPr lang="en-ZA" dirty="0"/>
          </a:p>
        </p:txBody>
      </p:sp>
    </p:spTree>
    <p:extLst>
      <p:ext uri="{BB962C8B-B14F-4D97-AF65-F5344CB8AC3E}">
        <p14:creationId xmlns:p14="http://schemas.microsoft.com/office/powerpoint/2010/main" val="341698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FF10-211E-4DFD-A63F-0C7DDCBDD338}"/>
              </a:ext>
            </a:extLst>
          </p:cNvPr>
          <p:cNvSpPr>
            <a:spLocks noGrp="1"/>
          </p:cNvSpPr>
          <p:nvPr>
            <p:ph type="title"/>
          </p:nvPr>
        </p:nvSpPr>
        <p:spPr/>
        <p:txBody>
          <a:bodyPr/>
          <a:lstStyle/>
          <a:p>
            <a:r>
              <a:rPr lang="en-ZA" b="1" dirty="0"/>
              <a:t>EMPLOYED MOTHER: DYNAMICS OF WORK</a:t>
            </a:r>
          </a:p>
        </p:txBody>
      </p:sp>
      <p:sp>
        <p:nvSpPr>
          <p:cNvPr id="3" name="Content Placeholder 2">
            <a:extLst>
              <a:ext uri="{FF2B5EF4-FFF2-40B4-BE49-F238E27FC236}">
                <a16:creationId xmlns:a16="http://schemas.microsoft.com/office/drawing/2014/main" id="{DAA9511D-B7AA-4468-979A-58BFEC8E051F}"/>
              </a:ext>
            </a:extLst>
          </p:cNvPr>
          <p:cNvSpPr>
            <a:spLocks noGrp="1"/>
          </p:cNvSpPr>
          <p:nvPr>
            <p:ph idx="1"/>
          </p:nvPr>
        </p:nvSpPr>
        <p:spPr/>
        <p:txBody>
          <a:bodyPr>
            <a:normAutofit fontScale="92500" lnSpcReduction="20000"/>
          </a:bodyPr>
          <a:lstStyle/>
          <a:p>
            <a:pPr marL="0" indent="0">
              <a:buNone/>
            </a:pPr>
            <a:r>
              <a:rPr lang="en-GB" b="1" dirty="0"/>
              <a:t>Paid, unpaid and cognitive work: the collision faced by women</a:t>
            </a:r>
            <a:endParaRPr lang="en-ZA" dirty="0"/>
          </a:p>
          <a:p>
            <a:r>
              <a:rPr lang="en-GB" i="1" dirty="0"/>
              <a:t>“I wake up at 4am, I bath first, I get ready. I then make lunch for us. I make all three lunch boxes. I then wake them up, the 10-year-old does not need my assistance much. I bath the one-year-old, I dress her and make sure she is ready for creche. They leave earlier than me, their car fetches them at 6.45am. I leave at 7am, I walk to the transport stop and take a taxi at 7.15 am” .</a:t>
            </a:r>
            <a:endParaRPr lang="en-ZA" dirty="0"/>
          </a:p>
          <a:p>
            <a:r>
              <a:rPr lang="en-GB" i="1" dirty="0"/>
              <a:t>“I leave work at 5pm, I get home at about 5.40pm. When I get back, I am very tired but there is nothing I can do because I have children, so I get back and cook supper for us. When we are eating, I check her homework </a:t>
            </a:r>
            <a:r>
              <a:rPr lang="en-GB" dirty="0"/>
              <a:t>[points at 10-year-old daughter]</a:t>
            </a:r>
            <a:r>
              <a:rPr lang="en-GB" i="1" dirty="0"/>
              <a:t>. I then check on the laundry that needs to be done. I wash uniforms, hers and mine and also the little one’s clothing” </a:t>
            </a:r>
            <a:r>
              <a:rPr lang="en-GB" dirty="0"/>
              <a:t>(</a:t>
            </a:r>
            <a:r>
              <a:rPr lang="en-GB" dirty="0" err="1"/>
              <a:t>Gabisile</a:t>
            </a:r>
            <a:r>
              <a:rPr lang="en-GB" dirty="0"/>
              <a:t>, sales representative)</a:t>
            </a:r>
            <a:endParaRPr lang="en-ZA" dirty="0"/>
          </a:p>
        </p:txBody>
      </p:sp>
    </p:spTree>
    <p:extLst>
      <p:ext uri="{BB962C8B-B14F-4D97-AF65-F5344CB8AC3E}">
        <p14:creationId xmlns:p14="http://schemas.microsoft.com/office/powerpoint/2010/main" val="416473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005D0-F2DD-45F9-A9D8-694E8A131FBC}"/>
              </a:ext>
            </a:extLst>
          </p:cNvPr>
          <p:cNvSpPr>
            <a:spLocks noGrp="1"/>
          </p:cNvSpPr>
          <p:nvPr>
            <p:ph type="title"/>
          </p:nvPr>
        </p:nvSpPr>
        <p:spPr/>
        <p:txBody>
          <a:bodyPr/>
          <a:lstStyle/>
          <a:p>
            <a:r>
              <a:rPr lang="en-ZA" dirty="0"/>
              <a:t>CONTINUED</a:t>
            </a:r>
          </a:p>
        </p:txBody>
      </p:sp>
      <p:sp>
        <p:nvSpPr>
          <p:cNvPr id="3" name="Content Placeholder 2">
            <a:extLst>
              <a:ext uri="{FF2B5EF4-FFF2-40B4-BE49-F238E27FC236}">
                <a16:creationId xmlns:a16="http://schemas.microsoft.com/office/drawing/2014/main" id="{854DB6F6-C75E-47F9-8838-3AF4A2C9F270}"/>
              </a:ext>
            </a:extLst>
          </p:cNvPr>
          <p:cNvSpPr>
            <a:spLocks noGrp="1"/>
          </p:cNvSpPr>
          <p:nvPr>
            <p:ph idx="1"/>
          </p:nvPr>
        </p:nvSpPr>
        <p:spPr/>
        <p:txBody>
          <a:bodyPr>
            <a:normAutofit fontScale="25000" lnSpcReduction="20000"/>
          </a:bodyPr>
          <a:lstStyle/>
          <a:p>
            <a:r>
              <a:rPr lang="en-GB" sz="4800" i="1" dirty="0"/>
              <a:t>“5.30-6: I wake up, bath and get dressed and ready.</a:t>
            </a:r>
            <a:endParaRPr lang="en-ZA" sz="4800" dirty="0"/>
          </a:p>
          <a:p>
            <a:r>
              <a:rPr lang="en-GB" sz="4800" i="1" dirty="0"/>
              <a:t>6am-6.30: I bath the child and make our lunch for the day. </a:t>
            </a:r>
            <a:endParaRPr lang="en-ZA" sz="4800" dirty="0"/>
          </a:p>
          <a:p>
            <a:r>
              <a:rPr lang="en-GB" sz="4800" i="1" dirty="0"/>
              <a:t>6.30: We leave home, I take a taxi to work and the nanny comes to pick her up and takes her </a:t>
            </a:r>
            <a:r>
              <a:rPr lang="en-GB" sz="4800" dirty="0"/>
              <a:t>[she minds her at her home]</a:t>
            </a:r>
            <a:r>
              <a:rPr lang="en-GB" sz="4800" i="1" dirty="0"/>
              <a:t>. </a:t>
            </a:r>
            <a:endParaRPr lang="en-ZA" sz="4800" dirty="0"/>
          </a:p>
          <a:p>
            <a:r>
              <a:rPr lang="en-GB" sz="4800" i="1" dirty="0"/>
              <a:t>7am-7.45: I clock in at work, I tidy the office and go over stuff from yesterday I did not complete and need to finish. I then take a bit of a break.</a:t>
            </a:r>
            <a:endParaRPr lang="en-ZA" sz="4800" dirty="0"/>
          </a:p>
          <a:p>
            <a:r>
              <a:rPr lang="en-GB" sz="4800" i="1" dirty="0"/>
              <a:t>8am-9.30: I start answering email and making necessary phone calls for arrangement.</a:t>
            </a:r>
            <a:endParaRPr lang="en-ZA" sz="4800" dirty="0"/>
          </a:p>
          <a:p>
            <a:r>
              <a:rPr lang="en-GB" sz="4800" i="1" dirty="0"/>
              <a:t>9.30-10.30: I meet with the butchery manager and we discuss orders by customers.</a:t>
            </a:r>
            <a:endParaRPr lang="en-ZA" sz="4800" dirty="0"/>
          </a:p>
          <a:p>
            <a:r>
              <a:rPr lang="en-GB" sz="4800" i="1" dirty="0"/>
              <a:t>10.30-11.00: I confirm orders with customers on the phone.</a:t>
            </a:r>
            <a:endParaRPr lang="en-ZA" sz="4800" dirty="0"/>
          </a:p>
          <a:p>
            <a:r>
              <a:rPr lang="en-GB" sz="4800" i="1" dirty="0"/>
              <a:t>11.00-11.45: Tea time</a:t>
            </a:r>
            <a:endParaRPr lang="en-ZA" sz="4800" dirty="0"/>
          </a:p>
          <a:p>
            <a:r>
              <a:rPr lang="en-GB" sz="4800" i="1" dirty="0"/>
              <a:t>12.00-1.30pm: I am at the butchery finding out orders that need to be made to the farmer – our meat supplier.</a:t>
            </a:r>
            <a:endParaRPr lang="en-ZA" sz="4800" dirty="0"/>
          </a:p>
          <a:p>
            <a:r>
              <a:rPr lang="en-GB" sz="4800" i="1" dirty="0"/>
              <a:t>1.30-2.00: Its lunch</a:t>
            </a:r>
            <a:endParaRPr lang="en-ZA" sz="4800" dirty="0"/>
          </a:p>
          <a:p>
            <a:r>
              <a:rPr lang="en-GB" sz="4800" i="1" dirty="0"/>
              <a:t>2.00-3.30: Stock taking</a:t>
            </a:r>
            <a:endParaRPr lang="en-ZA" sz="4800" dirty="0"/>
          </a:p>
          <a:p>
            <a:r>
              <a:rPr lang="en-GB" sz="4800" i="1" dirty="0"/>
              <a:t>3.30-4.00: I plan for the next day and then go take a taxi home. </a:t>
            </a:r>
            <a:endParaRPr lang="en-ZA" sz="4800" dirty="0"/>
          </a:p>
          <a:p>
            <a:r>
              <a:rPr lang="en-GB" sz="4800" i="1" dirty="0"/>
              <a:t>It is very busy; this is the main butchery in </a:t>
            </a:r>
            <a:r>
              <a:rPr lang="en-GB" sz="4800" i="1" dirty="0" err="1"/>
              <a:t>Sundumbili</a:t>
            </a:r>
            <a:r>
              <a:rPr lang="en-GB" sz="4800" i="1" dirty="0"/>
              <a:t> so it’s a lot of work. Not quite where I want to be but I need the experience and I am learning and growing. </a:t>
            </a:r>
            <a:endParaRPr lang="en-ZA" sz="4800" dirty="0"/>
          </a:p>
          <a:p>
            <a:r>
              <a:rPr lang="en-GB" sz="4800" i="1" dirty="0"/>
              <a:t>We live alone in a 1-bedroom rental so I do all the cleaning. The space is small enough. I come back from work at 4.30pm and do some brief cleaning just so the place is neat. The nanny brings her back at around about 4.35pm. I cook almost every day; I am all about her eating healthy and nutritious food”. </a:t>
            </a:r>
            <a:endParaRPr lang="en-ZA" sz="4800" dirty="0"/>
          </a:p>
          <a:p>
            <a:endParaRPr lang="en-ZA" dirty="0"/>
          </a:p>
        </p:txBody>
      </p:sp>
    </p:spTree>
    <p:extLst>
      <p:ext uri="{BB962C8B-B14F-4D97-AF65-F5344CB8AC3E}">
        <p14:creationId xmlns:p14="http://schemas.microsoft.com/office/powerpoint/2010/main" val="71087343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803</TotalTime>
  <Words>3838</Words>
  <Application>Microsoft Office PowerPoint</Application>
  <PresentationFormat>Widescreen</PresentationFormat>
  <Paragraphs>134</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Gill Sans MT</vt:lpstr>
      <vt:lpstr>Gallery</vt:lpstr>
      <vt:lpstr> Understanding Childcare Choices amongst Low-Income Employed Mothers in Urban and Rural KwaZulu-Natal </vt:lpstr>
      <vt:lpstr>OVERVIEW</vt:lpstr>
      <vt:lpstr>Research questions</vt:lpstr>
      <vt:lpstr>METHODS</vt:lpstr>
      <vt:lpstr>CONTINUED</vt:lpstr>
      <vt:lpstr>Data Quality and Study Rigor </vt:lpstr>
      <vt:lpstr>FINDINGS</vt:lpstr>
      <vt:lpstr>EMPLOYED MOTHER: DYNAMICS OF WORK</vt:lpstr>
      <vt:lpstr>CONTINUED</vt:lpstr>
      <vt:lpstr>CONTINUED</vt:lpstr>
      <vt:lpstr>More work: chasing money and FATHER involvement </vt:lpstr>
      <vt:lpstr>The politics of space: the commute and exhaustion</vt:lpstr>
      <vt:lpstr>FATHERS, PATERNAL KIN AND CHILDCARE</vt:lpstr>
      <vt:lpstr>INHLAWULO</vt:lpstr>
      <vt:lpstr>INHLAWULO NOT PAID</vt:lpstr>
      <vt:lpstr>INHLAWULO PAID</vt:lpstr>
      <vt:lpstr>State, Market and Kin</vt:lpstr>
      <vt:lpstr>KIN</vt:lpstr>
      <vt:lpstr>CONTINUED</vt:lpstr>
      <vt:lpstr>MARKET</vt:lpstr>
      <vt:lpstr>sTATE</vt:lpstr>
      <vt:lpstr>CHILD SUPPORT GRANT</vt:lpstr>
      <vt:lpstr>COMBINATIONS</vt:lpstr>
      <vt:lpstr>Mothering and motherhood: practices, norms and perceptions </vt:lpstr>
      <vt:lpstr>Apprehending cultural and social norms of motherhood in KwaZulu-Natal: Ukuba umama womZulu [Being a Zulu mother] </vt:lpstr>
      <vt:lpstr>Expectations from the community</vt:lpstr>
      <vt:lpstr>CONCLUDING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Christopher Colvin</dc:creator>
  <cp:lastModifiedBy>CSSR</cp:lastModifiedBy>
  <cp:revision>234</cp:revision>
  <cp:lastPrinted>2020-02-26T10:32:31Z</cp:lastPrinted>
  <dcterms:created xsi:type="dcterms:W3CDTF">2019-07-02T13:14:01Z</dcterms:created>
  <dcterms:modified xsi:type="dcterms:W3CDTF">2020-12-11T09:00:16Z</dcterms:modified>
</cp:coreProperties>
</file>