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1242" r:id="rId5"/>
    <p:sldId id="1243" r:id="rId6"/>
    <p:sldId id="1244" r:id="rId7"/>
    <p:sldId id="263" r:id="rId8"/>
    <p:sldId id="1245" r:id="rId9"/>
    <p:sldId id="270" r:id="rId10"/>
    <p:sldId id="272" r:id="rId11"/>
    <p:sldId id="1246" r:id="rId12"/>
    <p:sldId id="1247" r:id="rId13"/>
    <p:sldId id="1248" r:id="rId14"/>
    <p:sldId id="1249" r:id="rId15"/>
    <p:sldId id="271" r:id="rId16"/>
    <p:sldId id="267" r:id="rId17"/>
  </p:sldIdLst>
  <p:sldSz cx="12192000" cy="6858000"/>
  <p:notesSz cx="6858000" cy="9144000"/>
  <p:embeddedFontLs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wh2dPPZWtvVxMRerINayNAMYZr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BEC31A-2FD6-258F-48A9-6AAC017D81AF}" name="Jane Kelly" initials="JK" userId="S::Jane.Kelly@acceleratehub.org::3ea1a036-933c-4c17-8fcf-142e77bd32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A00"/>
    <a:srgbClr val="D41A5D"/>
    <a:srgbClr val="F0EEE9"/>
    <a:srgbClr val="A6C7FB"/>
    <a:srgbClr val="E68737"/>
    <a:srgbClr val="ED9849"/>
    <a:srgbClr val="FFB6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0A7F88-C1FC-4675-8B09-BB129EB19ECF}">
  <a:tblStyle styleId="{A10A7F88-C1FC-4675-8B09-BB129EB19ECF}" styleName="Table_0">
    <a:wholeTbl>
      <a:tcTxStyle b="off" i="off">
        <a:font>
          <a:latin typeface="Calibri"/>
          <a:ea typeface="Calibri"/>
          <a:cs typeface="Calibri"/>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F7E7E9"/>
          </a:solidFill>
        </a:fill>
      </a:tcStyle>
    </a:band1H>
    <a:band2H>
      <a:tcTxStyle b="off" i="off"/>
      <a:tcStyle>
        <a:tcBdr/>
      </a:tcStyle>
    </a:band2H>
    <a:band1V>
      <a:tcTxStyle b="off" i="off"/>
      <a:tcStyle>
        <a:tcBdr/>
        <a:fill>
          <a:solidFill>
            <a:srgbClr val="F7E7E9"/>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2"/>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56"/>
    <p:restoredTop sz="94694"/>
  </p:normalViewPr>
  <p:slideViewPr>
    <p:cSldViewPr snapToGrid="0">
      <p:cViewPr varScale="1">
        <p:scale>
          <a:sx n="81" d="100"/>
          <a:sy n="81" d="100"/>
        </p:scale>
        <p:origin x="92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42" Type="http://customschemas.google.com/relationships/presentationmetadata" Target="metadata"/><Relationship Id="rId47"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Calibri" panose="020F0502020204030204" pitchFamily="34" charset="0"/>
              <a:cs typeface="Calibri" panose="020F0502020204030204" pitchFamily="34" charset="0"/>
            </a:endParaRPr>
          </a:p>
        </p:txBody>
      </p:sp>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Calibri" panose="020F0502020204030204" pitchFamily="34" charset="0"/>
              <a:cs typeface="Calibri" panose="020F0502020204030204" pitchFamily="34" charset="0"/>
            </a:endParaRPr>
          </a:p>
        </p:txBody>
      </p:sp>
      <p:sp>
        <p:nvSpPr>
          <p:cNvPr id="148" name="Google Shape;1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072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Calibri" panose="020F0502020204030204" pitchFamily="34" charset="0"/>
              <a:cs typeface="Calibri" panose="020F0502020204030204" pitchFamily="34" charset="0"/>
            </a:endParaRPr>
          </a:p>
        </p:txBody>
      </p:sp>
      <p:sp>
        <p:nvSpPr>
          <p:cNvPr id="148" name="Google Shape;1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2790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Calibri" panose="020F0502020204030204" pitchFamily="34" charset="0"/>
              <a:cs typeface="Calibri" panose="020F0502020204030204" pitchFamily="34" charset="0"/>
            </a:endParaRPr>
          </a:p>
        </p:txBody>
      </p:sp>
      <p:sp>
        <p:nvSpPr>
          <p:cNvPr id="148" name="Google Shape;1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7709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Calibri" panose="020F0502020204030204" pitchFamily="34" charset="0"/>
              <a:cs typeface="Calibri" panose="020F0502020204030204" pitchFamily="34" charset="0"/>
            </a:endParaRPr>
          </a:p>
        </p:txBody>
      </p:sp>
      <p:sp>
        <p:nvSpPr>
          <p:cNvPr id="148" name="Google Shape;1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6612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Calibri" panose="020F0502020204030204" pitchFamily="34" charset="0"/>
              <a:cs typeface="Calibri" panose="020F0502020204030204" pitchFamily="34" charset="0"/>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8833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Calibri" panose="020F0502020204030204" pitchFamily="34" charset="0"/>
              <a:cs typeface="Calibri" panose="020F0502020204030204" pitchFamily="34" charset="0"/>
            </a:endParaRPr>
          </a:p>
        </p:txBody>
      </p:sp>
      <p:sp>
        <p:nvSpPr>
          <p:cNvPr id="164" name="Google Shape;16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29b75e279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Calibri" panose="020F0502020204030204" pitchFamily="34" charset="0"/>
              <a:cs typeface="Calibri" panose="020F0502020204030204" pitchFamily="34" charset="0"/>
            </a:endParaRPr>
          </a:p>
        </p:txBody>
      </p:sp>
      <p:sp>
        <p:nvSpPr>
          <p:cNvPr id="101" name="Google Shape;101;g229b75e27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Calibri" panose="020F0502020204030204" pitchFamily="34" charset="0"/>
              <a:cs typeface="Calibri" panose="020F0502020204030204" pitchFamily="34" charset="0"/>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Calibri" panose="020F0502020204030204" pitchFamily="34" charset="0"/>
              <a:cs typeface="Calibri" panose="020F0502020204030204" pitchFamily="34" charset="0"/>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969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Calibri" panose="020F0502020204030204" pitchFamily="34" charset="0"/>
              <a:cs typeface="Calibri" panose="020F0502020204030204" pitchFamily="34" charset="0"/>
            </a:endParaRPr>
          </a:p>
        </p:txBody>
      </p:sp>
      <p:sp>
        <p:nvSpPr>
          <p:cNvPr id="148" name="Google Shape;1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412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Calibri" panose="020F0502020204030204" pitchFamily="34" charset="0"/>
              <a:cs typeface="Calibri" panose="020F0502020204030204" pitchFamily="34" charset="0"/>
            </a:endParaRPr>
          </a:p>
        </p:txBody>
      </p:sp>
      <p:sp>
        <p:nvSpPr>
          <p:cNvPr id="142" name="Google Shape;14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Calibri" panose="020F0502020204030204" pitchFamily="34" charset="0"/>
              <a:cs typeface="Calibri" panose="020F0502020204030204" pitchFamily="34" charset="0"/>
            </a:endParaRPr>
          </a:p>
        </p:txBody>
      </p:sp>
      <p:sp>
        <p:nvSpPr>
          <p:cNvPr id="142" name="Google Shape;14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5635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Calibri" panose="020F0502020204030204" pitchFamily="34" charset="0"/>
              <a:cs typeface="Calibri" panose="020F0502020204030204" pitchFamily="34" charset="0"/>
            </a:endParaRPr>
          </a:p>
        </p:txBody>
      </p:sp>
      <p:sp>
        <p:nvSpPr>
          <p:cNvPr id="142" name="Google Shape;14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6849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Calibri" panose="020F0502020204030204" pitchFamily="34" charset="0"/>
              <a:cs typeface="Calibri" panose="020F0502020204030204" pitchFamily="34" charset="0"/>
            </a:endParaRPr>
          </a:p>
        </p:txBody>
      </p:sp>
      <p:sp>
        <p:nvSpPr>
          <p:cNvPr id="148" name="Google Shape;1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7206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blipFill rotWithShape="1">
          <a:blip r:embed="rId2" cstate="screen">
            <a:alphaModFix/>
            <a:extLst>
              <a:ext uri="{28A0092B-C50C-407E-A947-70E740481C1C}">
                <a14:useLocalDpi xmlns:a14="http://schemas.microsoft.com/office/drawing/2010/main"/>
              </a:ext>
            </a:extLst>
          </a:blip>
          <a:tile tx="0" ty="444500" sx="50000" sy="50000" flip="none" algn="tl"/>
        </a:blipFill>
        <a:effectLst/>
      </p:bgPr>
    </p:bg>
    <p:spTree>
      <p:nvGrpSpPr>
        <p:cNvPr id="1" name="Shape 9"/>
        <p:cNvGrpSpPr/>
        <p:nvPr/>
      </p:nvGrpSpPr>
      <p:grpSpPr>
        <a:xfrm>
          <a:off x="0" y="0"/>
          <a:ext cx="0" cy="0"/>
          <a:chOff x="0" y="0"/>
          <a:chExt cx="0" cy="0"/>
        </a:xfrm>
      </p:grpSpPr>
      <p:sp>
        <p:nvSpPr>
          <p:cNvPr id="10" name="Google Shape;10;p13"/>
          <p:cNvSpPr/>
          <p:nvPr/>
        </p:nvSpPr>
        <p:spPr>
          <a:xfrm>
            <a:off x="1907059" y="0"/>
            <a:ext cx="8377882" cy="6858000"/>
          </a:xfrm>
          <a:prstGeom prst="rect">
            <a:avLst/>
          </a:prstGeom>
          <a:solidFill>
            <a:schemeClr val="lt1"/>
          </a:solidFill>
          <a:ln>
            <a:noFill/>
          </a:ln>
          <a:effectLst>
            <a:outerShdw blurRad="349625" sx="101512" sy="101512" algn="ctr" rotWithShape="0">
              <a:srgbClr val="000000">
                <a:alpha val="4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13"/>
          <p:cNvSpPr txBox="1">
            <a:spLocks noGrp="1"/>
          </p:cNvSpPr>
          <p:nvPr>
            <p:ph type="ctrTitle"/>
          </p:nvPr>
        </p:nvSpPr>
        <p:spPr>
          <a:xfrm>
            <a:off x="2514600" y="2852110"/>
            <a:ext cx="7162799" cy="2307480"/>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3"/>
          <p:cNvSpPr txBox="1">
            <a:spLocks noGrp="1"/>
          </p:cNvSpPr>
          <p:nvPr>
            <p:ph type="subTitle" idx="1"/>
          </p:nvPr>
        </p:nvSpPr>
        <p:spPr>
          <a:xfrm>
            <a:off x="2514599" y="5257800"/>
            <a:ext cx="7162799" cy="1600200"/>
          </a:xfrm>
          <a:prstGeom prst="rect">
            <a:avLst/>
          </a:prstGeom>
          <a:noFill/>
          <a:ln>
            <a:noFill/>
          </a:ln>
        </p:spPr>
        <p:txBody>
          <a:bodyPr spcFirstLastPara="1" wrap="square" lIns="0" tIns="45700" rIns="91425" bIns="45700" anchor="t" anchorCtr="0">
            <a:normAutofit/>
          </a:bodyPr>
          <a:lstStyle>
            <a:lvl1pPr lvl="0" algn="l">
              <a:lnSpc>
                <a:spcPct val="120000"/>
              </a:lnSpc>
              <a:spcBef>
                <a:spcPts val="1000"/>
              </a:spcBef>
              <a:spcAft>
                <a:spcPts val="0"/>
              </a:spcAft>
              <a:buSzPts val="2640"/>
              <a:buNone/>
              <a:defRPr sz="2400" b="0" i="0">
                <a:latin typeface="Calibri" panose="020F0502020204030204" pitchFamily="34" charset="0"/>
                <a:ea typeface="Noto Sans"/>
                <a:cs typeface="Calibri" panose="020F0502020204030204" pitchFamily="34" charset="0"/>
                <a:sym typeface="Noto Sans"/>
              </a:defRPr>
            </a:lvl1pPr>
            <a:lvl2pPr lvl="1" algn="ctr">
              <a:lnSpc>
                <a:spcPct val="120000"/>
              </a:lnSpc>
              <a:spcBef>
                <a:spcPts val="500"/>
              </a:spcBef>
              <a:spcAft>
                <a:spcPts val="0"/>
              </a:spcAft>
              <a:buSzPts val="2200"/>
              <a:buNone/>
              <a:defRPr sz="2000"/>
            </a:lvl2pPr>
            <a:lvl3pPr lvl="2" algn="ctr">
              <a:lnSpc>
                <a:spcPct val="120000"/>
              </a:lnSpc>
              <a:spcBef>
                <a:spcPts val="500"/>
              </a:spcBef>
              <a:spcAft>
                <a:spcPts val="0"/>
              </a:spcAft>
              <a:buSzPts val="1980"/>
              <a:buNone/>
              <a:defRPr sz="1800"/>
            </a:lvl3pPr>
            <a:lvl4pPr lvl="3" algn="ctr">
              <a:lnSpc>
                <a:spcPct val="120000"/>
              </a:lnSpc>
              <a:spcBef>
                <a:spcPts val="500"/>
              </a:spcBef>
              <a:spcAft>
                <a:spcPts val="0"/>
              </a:spcAft>
              <a:buSzPts val="1760"/>
              <a:buNone/>
              <a:defRPr sz="1600"/>
            </a:lvl4pPr>
            <a:lvl5pPr lvl="4" algn="ctr">
              <a:lnSpc>
                <a:spcPct val="120000"/>
              </a:lnSpc>
              <a:spcBef>
                <a:spcPts val="500"/>
              </a:spcBef>
              <a:spcAft>
                <a:spcPts val="0"/>
              </a:spcAft>
              <a:buSzPts val="176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pic>
        <p:nvPicPr>
          <p:cNvPr id="13" name="Google Shape;13;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512541" y="374073"/>
            <a:ext cx="2501586" cy="11545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Color Block - Sunflower">
  <p:cSld name="Content with Color Block - Sunflower">
    <p:spTree>
      <p:nvGrpSpPr>
        <p:cNvPr id="1" name="Shape 67"/>
        <p:cNvGrpSpPr/>
        <p:nvPr/>
      </p:nvGrpSpPr>
      <p:grpSpPr>
        <a:xfrm>
          <a:off x="0" y="0"/>
          <a:ext cx="0" cy="0"/>
          <a:chOff x="0" y="0"/>
          <a:chExt cx="0" cy="0"/>
        </a:xfrm>
      </p:grpSpPr>
      <p:sp>
        <p:nvSpPr>
          <p:cNvPr id="68" name="Google Shape;68;p27"/>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27"/>
          <p:cNvSpPr/>
          <p:nvPr/>
        </p:nvSpPr>
        <p:spPr>
          <a:xfrm>
            <a:off x="420363" y="371149"/>
            <a:ext cx="4351662" cy="32940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27"/>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dk1"/>
              </a:buClr>
              <a:buSzPts val="3200"/>
              <a:buFont typeface="Calibri"/>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ntent with Color Block - Azure">
  <p:cSld name="Content with Color Block - Azure">
    <p:spTree>
      <p:nvGrpSpPr>
        <p:cNvPr id="1" name="Shape 72"/>
        <p:cNvGrpSpPr/>
        <p:nvPr/>
      </p:nvGrpSpPr>
      <p:grpSpPr>
        <a:xfrm>
          <a:off x="0" y="0"/>
          <a:ext cx="0" cy="0"/>
          <a:chOff x="0" y="0"/>
          <a:chExt cx="0" cy="0"/>
        </a:xfrm>
      </p:grpSpPr>
      <p:sp>
        <p:nvSpPr>
          <p:cNvPr id="73" name="Google Shape;73;p28"/>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28"/>
          <p:cNvSpPr/>
          <p:nvPr/>
        </p:nvSpPr>
        <p:spPr>
          <a:xfrm>
            <a:off x="420363" y="371149"/>
            <a:ext cx="4351662" cy="32940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28"/>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with Color Block - Emerald">
  <p:cSld name="Content with Color Block - Emerald">
    <p:spTree>
      <p:nvGrpSpPr>
        <p:cNvPr id="1" name="Shape 77"/>
        <p:cNvGrpSpPr/>
        <p:nvPr/>
      </p:nvGrpSpPr>
      <p:grpSpPr>
        <a:xfrm>
          <a:off x="0" y="0"/>
          <a:ext cx="0" cy="0"/>
          <a:chOff x="0" y="0"/>
          <a:chExt cx="0" cy="0"/>
        </a:xfrm>
      </p:grpSpPr>
      <p:sp>
        <p:nvSpPr>
          <p:cNvPr id="78" name="Google Shape;78;p29"/>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 name="Google Shape;79;p29"/>
          <p:cNvSpPr/>
          <p:nvPr/>
        </p:nvSpPr>
        <p:spPr>
          <a:xfrm>
            <a:off x="420363" y="371149"/>
            <a:ext cx="4351662" cy="32940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 name="Google Shape;80;p29"/>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9"/>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tent with Colour Block - Wild Berry">
  <p:cSld name="Content with Colour Block - Wild Berry">
    <p:spTree>
      <p:nvGrpSpPr>
        <p:cNvPr id="1" name="Shape 82"/>
        <p:cNvGrpSpPr/>
        <p:nvPr/>
      </p:nvGrpSpPr>
      <p:grpSpPr>
        <a:xfrm>
          <a:off x="0" y="0"/>
          <a:ext cx="0" cy="0"/>
          <a:chOff x="0" y="0"/>
          <a:chExt cx="0" cy="0"/>
        </a:xfrm>
      </p:grpSpPr>
      <p:sp>
        <p:nvSpPr>
          <p:cNvPr id="83" name="Google Shape;83;p30"/>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30"/>
          <p:cNvSpPr/>
          <p:nvPr/>
        </p:nvSpPr>
        <p:spPr>
          <a:xfrm>
            <a:off x="420363" y="371149"/>
            <a:ext cx="4351662" cy="3294044"/>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0"/>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0"/>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ntent with Colour Block - Amethyst">
  <p:cSld name="Content with Colour Block - Amethyst">
    <p:spTree>
      <p:nvGrpSpPr>
        <p:cNvPr id="1" name="Shape 87"/>
        <p:cNvGrpSpPr/>
        <p:nvPr/>
      </p:nvGrpSpPr>
      <p:grpSpPr>
        <a:xfrm>
          <a:off x="0" y="0"/>
          <a:ext cx="0" cy="0"/>
          <a:chOff x="0" y="0"/>
          <a:chExt cx="0" cy="0"/>
        </a:xfrm>
      </p:grpSpPr>
      <p:sp>
        <p:nvSpPr>
          <p:cNvPr id="88" name="Google Shape;88;p31"/>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31"/>
          <p:cNvSpPr/>
          <p:nvPr/>
        </p:nvSpPr>
        <p:spPr>
          <a:xfrm>
            <a:off x="420363" y="371149"/>
            <a:ext cx="4351662" cy="329404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31"/>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1"/>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13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16"/>
          <p:cNvSpPr txBox="1">
            <a:spLocks noGrp="1"/>
          </p:cNvSpPr>
          <p:nvPr>
            <p:ph type="body" idx="1"/>
          </p:nvPr>
        </p:nvSpPr>
        <p:spPr>
          <a:xfrm>
            <a:off x="418641" y="2311843"/>
            <a:ext cx="10935159" cy="3796880"/>
          </a:xfrm>
          <a:prstGeom prst="rect">
            <a:avLst/>
          </a:prstGeom>
          <a:noFill/>
          <a:ln>
            <a:noFill/>
          </a:ln>
        </p:spPr>
        <p:txBody>
          <a:bodyPr spcFirstLastPara="1" wrap="square" lIns="0" tIns="45700" rIns="91425" bIns="45700" anchor="t" anchorCtr="0">
            <a:normAutofit/>
          </a:bodyPr>
          <a:lstStyle>
            <a:lvl1pPr marL="457200" lvl="0" indent="-396240" algn="l">
              <a:lnSpc>
                <a:spcPct val="120000"/>
              </a:lnSpc>
              <a:spcBef>
                <a:spcPts val="1000"/>
              </a:spcBef>
              <a:spcAft>
                <a:spcPts val="0"/>
              </a:spcAft>
              <a:buClr>
                <a:schemeClr val="accent1"/>
              </a:buClr>
              <a:buSzPts val="2640"/>
              <a:buChar char="•"/>
              <a:defRPr/>
            </a:lvl1pPr>
            <a:lvl2pPr marL="914400" lvl="1" indent="-382269" algn="l">
              <a:lnSpc>
                <a:spcPct val="120000"/>
              </a:lnSpc>
              <a:spcBef>
                <a:spcPts val="500"/>
              </a:spcBef>
              <a:spcAft>
                <a:spcPts val="0"/>
              </a:spcAft>
              <a:buClr>
                <a:schemeClr val="accent1"/>
              </a:buClr>
              <a:buSzPts val="2420"/>
              <a:buChar char="•"/>
              <a:defRPr/>
            </a:lvl2pPr>
            <a:lvl3pPr marL="1371600" lvl="2" indent="-368300" algn="l">
              <a:lnSpc>
                <a:spcPct val="120000"/>
              </a:lnSpc>
              <a:spcBef>
                <a:spcPts val="500"/>
              </a:spcBef>
              <a:spcAft>
                <a:spcPts val="0"/>
              </a:spcAft>
              <a:buClr>
                <a:schemeClr val="accent1"/>
              </a:buClr>
              <a:buSzPts val="2200"/>
              <a:buChar char="•"/>
              <a:defRPr/>
            </a:lvl3pPr>
            <a:lvl4pPr marL="1828800" lvl="3" indent="-354330" algn="l">
              <a:lnSpc>
                <a:spcPct val="120000"/>
              </a:lnSpc>
              <a:spcBef>
                <a:spcPts val="500"/>
              </a:spcBef>
              <a:spcAft>
                <a:spcPts val="0"/>
              </a:spcAft>
              <a:buClr>
                <a:schemeClr val="accent1"/>
              </a:buClr>
              <a:buSzPts val="1980"/>
              <a:buChar char="•"/>
              <a:defRPr/>
            </a:lvl4pPr>
            <a:lvl5pPr marL="2286000" lvl="4" indent="-340360" algn="l">
              <a:lnSpc>
                <a:spcPct val="120000"/>
              </a:lnSpc>
              <a:spcBef>
                <a:spcPts val="500"/>
              </a:spcBef>
              <a:spcAft>
                <a:spcPts val="0"/>
              </a:spcAft>
              <a:buClr>
                <a:schemeClr val="accent1"/>
              </a:buClr>
              <a:buSzPts val="17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6"/>
          <p:cNvSpPr txBox="1">
            <a:spLocks noGrp="1"/>
          </p:cNvSpPr>
          <p:nvPr>
            <p:ph type="title"/>
          </p:nvPr>
        </p:nvSpPr>
        <p:spPr>
          <a:xfrm>
            <a:off x="418641" y="296886"/>
            <a:ext cx="10935159" cy="966369"/>
          </a:xfrm>
          <a:prstGeom prst="rect">
            <a:avLst/>
          </a:prstGeom>
          <a:noFill/>
          <a:ln>
            <a:noFill/>
          </a:ln>
        </p:spPr>
        <p:txBody>
          <a:bodyPr spcFirstLastPara="1" wrap="square" lIns="0" tIns="45700" rIns="91425" bIns="45700" anchor="ctr" anchorCtr="0">
            <a:noAutofit/>
          </a:bodyPr>
          <a:lstStyle>
            <a:lvl1pPr lvl="0" algn="l">
              <a:lnSpc>
                <a:spcPct val="7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p:nvPr/>
        </p:nvSpPr>
        <p:spPr>
          <a:xfrm>
            <a:off x="418641" y="1298407"/>
            <a:ext cx="10935159" cy="99351"/>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6"/>
          <p:cNvSpPr txBox="1">
            <a:spLocks noGrp="1"/>
          </p:cNvSpPr>
          <p:nvPr>
            <p:ph type="body" idx="2"/>
          </p:nvPr>
        </p:nvSpPr>
        <p:spPr>
          <a:xfrm>
            <a:off x="419100" y="1698648"/>
            <a:ext cx="5874124" cy="419100"/>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2420"/>
              <a:buFont typeface="Calibri"/>
              <a:buNone/>
              <a:defRPr sz="2200" b="1" i="0" u="none" cap="none">
                <a:solidFill>
                  <a:schemeClr val="dk1"/>
                </a:solidFill>
                <a:latin typeface="Calibri"/>
                <a:ea typeface="Calibri"/>
                <a:cs typeface="Calibri"/>
                <a:sym typeface="Calibri"/>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ntent with Gradient Block">
  <p:cSld name="Content with Gradient Block">
    <p:spTree>
      <p:nvGrpSpPr>
        <p:cNvPr id="1" name="Shape 30"/>
        <p:cNvGrpSpPr/>
        <p:nvPr/>
      </p:nvGrpSpPr>
      <p:grpSpPr>
        <a:xfrm>
          <a:off x="0" y="0"/>
          <a:ext cx="0" cy="0"/>
          <a:chOff x="0" y="0"/>
          <a:chExt cx="0" cy="0"/>
        </a:xfrm>
      </p:grpSpPr>
      <p:sp>
        <p:nvSpPr>
          <p:cNvPr id="32" name="Google Shape;32;p19"/>
          <p:cNvSpPr/>
          <p:nvPr/>
        </p:nvSpPr>
        <p:spPr>
          <a:xfrm>
            <a:off x="420363" y="371149"/>
            <a:ext cx="4351662" cy="3294044"/>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19"/>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olor Block - Rose">
  <p:cSld name="Content with Color Block - Rose">
    <p:spTree>
      <p:nvGrpSpPr>
        <p:cNvPr id="1" name="Shape 35"/>
        <p:cNvGrpSpPr/>
        <p:nvPr/>
      </p:nvGrpSpPr>
      <p:grpSpPr>
        <a:xfrm>
          <a:off x="0" y="0"/>
          <a:ext cx="0" cy="0"/>
          <a:chOff x="0" y="0"/>
          <a:chExt cx="0" cy="0"/>
        </a:xfrm>
      </p:grpSpPr>
      <p:sp>
        <p:nvSpPr>
          <p:cNvPr id="37" name="Google Shape;37;p20"/>
          <p:cNvSpPr/>
          <p:nvPr/>
        </p:nvSpPr>
        <p:spPr>
          <a:xfrm>
            <a:off x="420363" y="371149"/>
            <a:ext cx="4351662" cy="329404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0"/>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45"/>
        <p:cNvGrpSpPr/>
        <p:nvPr/>
      </p:nvGrpSpPr>
      <p:grpSpPr>
        <a:xfrm>
          <a:off x="0" y="0"/>
          <a:ext cx="0" cy="0"/>
          <a:chOff x="0" y="0"/>
          <a:chExt cx="0" cy="0"/>
        </a:xfrm>
      </p:grpSpPr>
      <p:sp>
        <p:nvSpPr>
          <p:cNvPr id="46" name="Google Shape;46;p23"/>
          <p:cNvSpPr/>
          <p:nvPr/>
        </p:nvSpPr>
        <p:spPr>
          <a:xfrm>
            <a:off x="0" y="5983705"/>
            <a:ext cx="12192000" cy="874295"/>
          </a:xfrm>
          <a:prstGeom prst="rect">
            <a:avLst/>
          </a:prstGeom>
          <a:blipFill rotWithShape="1">
            <a:blip r:embed="rId2" cstate="screen">
              <a:alphaModFix/>
              <a:extLst>
                <a:ext uri="{28A0092B-C50C-407E-A947-70E740481C1C}">
                  <a14:useLocalDpi xmlns:a14="http://schemas.microsoft.com/office/drawing/2010/main"/>
                </a:ext>
              </a:extLst>
            </a:blip>
            <a:tile tx="412750" ty="69850" sx="45000" sy="4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chemeClr val="dk1"/>
        </a:solidFill>
        <a:effectLst/>
      </p:bgPr>
    </p:bg>
    <p:spTree>
      <p:nvGrpSpPr>
        <p:cNvPr id="1" name="Shape 48"/>
        <p:cNvGrpSpPr/>
        <p:nvPr/>
      </p:nvGrpSpPr>
      <p:grpSpPr>
        <a:xfrm>
          <a:off x="0" y="0"/>
          <a:ext cx="0" cy="0"/>
          <a:chOff x="0" y="0"/>
          <a:chExt cx="0" cy="0"/>
        </a:xfrm>
      </p:grpSpPr>
      <p:sp>
        <p:nvSpPr>
          <p:cNvPr id="49" name="Google Shape;49;p14"/>
          <p:cNvSpPr>
            <a:spLocks noGrp="1"/>
          </p:cNvSpPr>
          <p:nvPr>
            <p:ph type="pic" idx="2"/>
          </p:nvPr>
        </p:nvSpPr>
        <p:spPr>
          <a:xfrm>
            <a:off x="0" y="0"/>
            <a:ext cx="12192000" cy="6858000"/>
          </a:xfrm>
          <a:prstGeom prst="rect">
            <a:avLst/>
          </a:prstGeom>
          <a:noFill/>
          <a:ln>
            <a:noFill/>
          </a:ln>
        </p:spPr>
      </p:sp>
      <p:sp>
        <p:nvSpPr>
          <p:cNvPr id="50" name="Google Shape;50;p14"/>
          <p:cNvSpPr txBox="1">
            <a:spLocks noGrp="1"/>
          </p:cNvSpPr>
          <p:nvPr>
            <p:ph type="ctrTitle"/>
          </p:nvPr>
        </p:nvSpPr>
        <p:spPr>
          <a:xfrm>
            <a:off x="636371" y="2966416"/>
            <a:ext cx="7162799" cy="2307480"/>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subTitle" idx="1"/>
          </p:nvPr>
        </p:nvSpPr>
        <p:spPr>
          <a:xfrm>
            <a:off x="636372" y="5519450"/>
            <a:ext cx="7162799" cy="862069"/>
          </a:xfrm>
          <a:prstGeom prst="rect">
            <a:avLst/>
          </a:prstGeom>
          <a:noFill/>
          <a:ln>
            <a:noFill/>
          </a:ln>
        </p:spPr>
        <p:txBody>
          <a:bodyPr spcFirstLastPara="1" wrap="square" lIns="0" tIns="45700" rIns="91425" bIns="45700" anchor="t" anchorCtr="0">
            <a:normAutofit/>
          </a:bodyPr>
          <a:lstStyle>
            <a:lvl1pPr lvl="0" algn="l">
              <a:lnSpc>
                <a:spcPct val="120000"/>
              </a:lnSpc>
              <a:spcBef>
                <a:spcPts val="1000"/>
              </a:spcBef>
              <a:spcAft>
                <a:spcPts val="0"/>
              </a:spcAft>
              <a:buSzPts val="2640"/>
              <a:buNone/>
              <a:defRPr sz="2400" b="0" i="0">
                <a:solidFill>
                  <a:schemeClr val="lt1"/>
                </a:solidFill>
                <a:latin typeface="Calibri" panose="020F0502020204030204" pitchFamily="34" charset="0"/>
                <a:ea typeface="Noto Sans"/>
                <a:cs typeface="Calibri" panose="020F0502020204030204" pitchFamily="34" charset="0"/>
                <a:sym typeface="Noto Sans"/>
              </a:defRPr>
            </a:lvl1pPr>
            <a:lvl2pPr lvl="1" algn="ctr">
              <a:lnSpc>
                <a:spcPct val="120000"/>
              </a:lnSpc>
              <a:spcBef>
                <a:spcPts val="500"/>
              </a:spcBef>
              <a:spcAft>
                <a:spcPts val="0"/>
              </a:spcAft>
              <a:buSzPts val="2200"/>
              <a:buNone/>
              <a:defRPr sz="2000"/>
            </a:lvl2pPr>
            <a:lvl3pPr lvl="2" algn="ctr">
              <a:lnSpc>
                <a:spcPct val="120000"/>
              </a:lnSpc>
              <a:spcBef>
                <a:spcPts val="500"/>
              </a:spcBef>
              <a:spcAft>
                <a:spcPts val="0"/>
              </a:spcAft>
              <a:buSzPts val="1980"/>
              <a:buNone/>
              <a:defRPr sz="1800"/>
            </a:lvl3pPr>
            <a:lvl4pPr lvl="3" algn="ctr">
              <a:lnSpc>
                <a:spcPct val="120000"/>
              </a:lnSpc>
              <a:spcBef>
                <a:spcPts val="500"/>
              </a:spcBef>
              <a:spcAft>
                <a:spcPts val="0"/>
              </a:spcAft>
              <a:buSzPts val="1760"/>
              <a:buNone/>
              <a:defRPr sz="1600"/>
            </a:lvl4pPr>
            <a:lvl5pPr lvl="4" algn="ctr">
              <a:lnSpc>
                <a:spcPct val="120000"/>
              </a:lnSpc>
              <a:spcBef>
                <a:spcPts val="500"/>
              </a:spcBef>
              <a:spcAft>
                <a:spcPts val="0"/>
              </a:spcAft>
              <a:buSzPts val="176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pic>
        <p:nvPicPr>
          <p:cNvPr id="52" name="Google Shape;52;p14" descr="Text&#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36371" y="541645"/>
            <a:ext cx="2930794" cy="13526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solidFill>
          <a:schemeClr val="lt2"/>
        </a:solidFill>
        <a:effectLst/>
      </p:bgPr>
    </p:bg>
    <p:spTree>
      <p:nvGrpSpPr>
        <p:cNvPr id="1" name="Shape 53"/>
        <p:cNvGrpSpPr/>
        <p:nvPr/>
      </p:nvGrpSpPr>
      <p:grpSpPr>
        <a:xfrm>
          <a:off x="0" y="0"/>
          <a:ext cx="0" cy="0"/>
          <a:chOff x="0" y="0"/>
          <a:chExt cx="0" cy="0"/>
        </a:xfrm>
      </p:grpSpPr>
      <p:sp>
        <p:nvSpPr>
          <p:cNvPr id="54" name="Google Shape;54;p15"/>
          <p:cNvSpPr/>
          <p:nvPr/>
        </p:nvSpPr>
        <p:spPr>
          <a:xfrm>
            <a:off x="6488935" y="-88135"/>
            <a:ext cx="5703065" cy="6946135"/>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15"/>
          <p:cNvSpPr txBox="1">
            <a:spLocks noGrp="1"/>
          </p:cNvSpPr>
          <p:nvPr>
            <p:ph type="title"/>
          </p:nvPr>
        </p:nvSpPr>
        <p:spPr>
          <a:xfrm>
            <a:off x="7094669" y="727113"/>
            <a:ext cx="4450890" cy="2771455"/>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4500"/>
              <a:buFont typeface="Calibri"/>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7094669" y="3574636"/>
            <a:ext cx="4450890" cy="1500187"/>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2640"/>
              <a:buNone/>
              <a:defRPr sz="2400">
                <a:solidFill>
                  <a:schemeClr val="lt1"/>
                </a:solidFill>
              </a:defRPr>
            </a:lvl1pPr>
            <a:lvl2pPr marL="914400" lvl="1" indent="-228600" algn="l">
              <a:lnSpc>
                <a:spcPct val="120000"/>
              </a:lnSpc>
              <a:spcBef>
                <a:spcPts val="500"/>
              </a:spcBef>
              <a:spcAft>
                <a:spcPts val="0"/>
              </a:spcAft>
              <a:buSzPts val="2200"/>
              <a:buNone/>
              <a:defRPr sz="2000">
                <a:solidFill>
                  <a:srgbClr val="888888"/>
                </a:solidFill>
              </a:defRPr>
            </a:lvl2pPr>
            <a:lvl3pPr marL="1371600" lvl="2" indent="-228600" algn="l">
              <a:lnSpc>
                <a:spcPct val="120000"/>
              </a:lnSpc>
              <a:spcBef>
                <a:spcPts val="500"/>
              </a:spcBef>
              <a:spcAft>
                <a:spcPts val="0"/>
              </a:spcAft>
              <a:buSzPts val="1980"/>
              <a:buNone/>
              <a:defRPr sz="1800">
                <a:solidFill>
                  <a:srgbClr val="888888"/>
                </a:solidFill>
              </a:defRPr>
            </a:lvl3pPr>
            <a:lvl4pPr marL="1828800" lvl="3" indent="-228600" algn="l">
              <a:lnSpc>
                <a:spcPct val="120000"/>
              </a:lnSpc>
              <a:spcBef>
                <a:spcPts val="500"/>
              </a:spcBef>
              <a:spcAft>
                <a:spcPts val="0"/>
              </a:spcAft>
              <a:buSzPts val="1760"/>
              <a:buNone/>
              <a:defRPr sz="1600">
                <a:solidFill>
                  <a:srgbClr val="888888"/>
                </a:solidFill>
              </a:defRPr>
            </a:lvl4pPr>
            <a:lvl5pPr marL="2286000" lvl="4" indent="-228600" algn="l">
              <a:lnSpc>
                <a:spcPct val="120000"/>
              </a:lnSpc>
              <a:spcBef>
                <a:spcPts val="500"/>
              </a:spcBef>
              <a:spcAft>
                <a:spcPts val="0"/>
              </a:spcAft>
              <a:buSzPts val="176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15"/>
          <p:cNvSpPr>
            <a:spLocks noGrp="1"/>
          </p:cNvSpPr>
          <p:nvPr>
            <p:ph type="pic" idx="2"/>
          </p:nvPr>
        </p:nvSpPr>
        <p:spPr>
          <a:xfrm>
            <a:off x="897496" y="3574636"/>
            <a:ext cx="3581398" cy="2307480"/>
          </a:xfrm>
          <a:prstGeom prst="rect">
            <a:avLst/>
          </a:prstGeom>
          <a:solidFill>
            <a:srgbClr val="BEBAA2"/>
          </a:solidFill>
          <a:ln>
            <a:noFill/>
          </a:ln>
        </p:spPr>
      </p:sp>
      <p:pic>
        <p:nvPicPr>
          <p:cNvPr id="58" name="Google Shape;58;p1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97496" y="398595"/>
            <a:ext cx="2501586" cy="115457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 blank">
  <p:cSld name="Title Only - blank">
    <p:spTree>
      <p:nvGrpSpPr>
        <p:cNvPr id="1" name="Shape 59"/>
        <p:cNvGrpSpPr/>
        <p:nvPr/>
      </p:nvGrpSpPr>
      <p:grpSpPr>
        <a:xfrm>
          <a:off x="0" y="0"/>
          <a:ext cx="0" cy="0"/>
          <a:chOff x="0" y="0"/>
          <a:chExt cx="0" cy="0"/>
        </a:xfrm>
      </p:grpSpPr>
      <p:sp>
        <p:nvSpPr>
          <p:cNvPr id="60" name="Google Shape;60;p24"/>
          <p:cNvSpPr txBox="1">
            <a:spLocks noGrp="1"/>
          </p:cNvSpPr>
          <p:nvPr>
            <p:ph type="title"/>
          </p:nvPr>
        </p:nvSpPr>
        <p:spPr>
          <a:xfrm>
            <a:off x="418641" y="296885"/>
            <a:ext cx="10935159" cy="1325563"/>
          </a:xfrm>
          <a:prstGeom prst="rect">
            <a:avLst/>
          </a:prstGeom>
          <a:noFill/>
          <a:ln>
            <a:noFill/>
          </a:ln>
        </p:spPr>
        <p:txBody>
          <a:bodyPr spcFirstLastPara="1" wrap="square" lIns="0" tIns="45700" rIns="91425" bIns="45700" anchor="ctr" anchorCtr="0">
            <a:noAutofit/>
          </a:bodyPr>
          <a:lstStyle>
            <a:lvl1pPr lvl="0" algn="l">
              <a:lnSpc>
                <a:spcPct val="7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olor Block - Sunset">
  <p:cSld name="Content with Color Block - Sunset">
    <p:spTree>
      <p:nvGrpSpPr>
        <p:cNvPr id="1" name="Shape 62"/>
        <p:cNvGrpSpPr/>
        <p:nvPr/>
      </p:nvGrpSpPr>
      <p:grpSpPr>
        <a:xfrm>
          <a:off x="0" y="0"/>
          <a:ext cx="0" cy="0"/>
          <a:chOff x="0" y="0"/>
          <a:chExt cx="0" cy="0"/>
        </a:xfrm>
      </p:grpSpPr>
      <p:sp>
        <p:nvSpPr>
          <p:cNvPr id="63" name="Google Shape;63;p26"/>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26"/>
          <p:cNvSpPr/>
          <p:nvPr/>
        </p:nvSpPr>
        <p:spPr>
          <a:xfrm>
            <a:off x="420363" y="371149"/>
            <a:ext cx="4351662" cy="32940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 name="Google Shape;65;p26"/>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18641" y="365125"/>
            <a:ext cx="10935159" cy="1325563"/>
          </a:xfrm>
          <a:prstGeom prst="rect">
            <a:avLst/>
          </a:prstGeom>
          <a:noFill/>
          <a:ln>
            <a:noFill/>
          </a:ln>
        </p:spPr>
        <p:txBody>
          <a:bodyPr spcFirstLastPara="1" wrap="square" lIns="0" tIns="45700" rIns="91425" bIns="45700" anchor="ctr" anchorCtr="0">
            <a:noAutofit/>
          </a:bodyPr>
          <a:lstStyle>
            <a:lvl1pPr marR="0" lvl="0" algn="l" rtl="0">
              <a:lnSpc>
                <a:spcPct val="75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18641" y="1825625"/>
            <a:ext cx="10935159" cy="4351338"/>
          </a:xfrm>
          <a:prstGeom prst="rect">
            <a:avLst/>
          </a:prstGeom>
          <a:noFill/>
          <a:ln>
            <a:noFill/>
          </a:ln>
        </p:spPr>
        <p:txBody>
          <a:bodyPr spcFirstLastPara="1" wrap="square" lIns="0" tIns="45700" rIns="91425" bIns="45700" anchor="t" anchorCtr="0">
            <a:normAutofit/>
          </a:bodyPr>
          <a:lstStyle>
            <a:lvl1pPr marL="457200" marR="0" lvl="0" indent="-396240" algn="l" rtl="0">
              <a:lnSpc>
                <a:spcPct val="120000"/>
              </a:lnSpc>
              <a:spcBef>
                <a:spcPts val="1000"/>
              </a:spcBef>
              <a:spcAft>
                <a:spcPts val="0"/>
              </a:spcAft>
              <a:buClr>
                <a:schemeClr val="accent1"/>
              </a:buClr>
              <a:buSzPts val="2640"/>
              <a:buFont typeface="Arial"/>
              <a:buChar char="•"/>
              <a:defRPr sz="2400" b="0" i="0" u="none" strike="noStrike" cap="none">
                <a:solidFill>
                  <a:schemeClr val="dk1"/>
                </a:solidFill>
                <a:latin typeface="Calibri"/>
                <a:ea typeface="Calibri"/>
                <a:cs typeface="Calibri"/>
                <a:sym typeface="Calibri"/>
              </a:defRPr>
            </a:lvl1pPr>
            <a:lvl2pPr marL="914400" marR="0" lvl="1" indent="-382269" algn="l" rtl="0">
              <a:lnSpc>
                <a:spcPct val="120000"/>
              </a:lnSpc>
              <a:spcBef>
                <a:spcPts val="500"/>
              </a:spcBef>
              <a:spcAft>
                <a:spcPts val="0"/>
              </a:spcAft>
              <a:buClr>
                <a:schemeClr val="accent1"/>
              </a:buClr>
              <a:buSzPts val="242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20000"/>
              </a:lnSpc>
              <a:spcBef>
                <a:spcPts val="500"/>
              </a:spcBef>
              <a:spcAft>
                <a:spcPts val="0"/>
              </a:spcAft>
              <a:buClr>
                <a:schemeClr val="accent1"/>
              </a:buClr>
              <a:buSzPts val="2200"/>
              <a:buFont typeface="Arial"/>
              <a:buChar char="•"/>
              <a:defRPr sz="2000" b="0" i="0" u="none" strike="noStrike" cap="none">
                <a:solidFill>
                  <a:schemeClr val="dk1"/>
                </a:solidFill>
                <a:latin typeface="Calibri"/>
                <a:ea typeface="Calibri"/>
                <a:cs typeface="Calibri"/>
                <a:sym typeface="Calibri"/>
              </a:defRPr>
            </a:lvl3pPr>
            <a:lvl4pPr marL="1828800" marR="0" lvl="3" indent="-354330" algn="l" rtl="0">
              <a:lnSpc>
                <a:spcPct val="120000"/>
              </a:lnSpc>
              <a:spcBef>
                <a:spcPts val="500"/>
              </a:spcBef>
              <a:spcAft>
                <a:spcPts val="0"/>
              </a:spcAft>
              <a:buClr>
                <a:schemeClr val="accent1"/>
              </a:buClr>
              <a:buSzPts val="1980"/>
              <a:buFont typeface="Arial"/>
              <a:buChar char="•"/>
              <a:defRPr sz="1800" b="0" i="0" u="none" strike="noStrike" cap="none">
                <a:solidFill>
                  <a:schemeClr val="dk1"/>
                </a:solidFill>
                <a:latin typeface="Calibri"/>
                <a:ea typeface="Calibri"/>
                <a:cs typeface="Calibri"/>
                <a:sym typeface="Calibri"/>
              </a:defRPr>
            </a:lvl4pPr>
            <a:lvl5pPr marL="2286000" marR="0" lvl="4" indent="-340360" algn="l" rtl="0">
              <a:lnSpc>
                <a:spcPct val="120000"/>
              </a:lnSpc>
              <a:spcBef>
                <a:spcPts val="500"/>
              </a:spcBef>
              <a:spcAft>
                <a:spcPts val="0"/>
              </a:spcAft>
              <a:buClr>
                <a:schemeClr val="accent1"/>
              </a:buClr>
              <a:buSzPts val="176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p:nvPr/>
        </p:nvSpPr>
        <p:spPr>
          <a:xfrm>
            <a:off x="1" y="6411167"/>
            <a:ext cx="3459296" cy="282499"/>
          </a:xfrm>
          <a:prstGeom prst="rect">
            <a:avLst/>
          </a:prstGeom>
          <a:blipFill rotWithShape="1">
            <a:blip r:embed="rId17" cstate="screen">
              <a:alphaModFix/>
              <a:extLst>
                <a:ext uri="{28A0092B-C50C-407E-A947-70E740481C1C}">
                  <a14:useLocalDpi xmlns:a14="http://schemas.microsoft.com/office/drawing/2010/main"/>
                </a:ext>
              </a:extLst>
            </a:blip>
            <a:tile tx="412750" ty="-514350" sx="45000" sy="4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7" r:id="rId5"/>
    <p:sldLayoutId id="2147483658" r:id="rId6"/>
    <p:sldLayoutId id="2147483659" r:id="rId7"/>
    <p:sldLayoutId id="2147483660" r:id="rId8"/>
    <p:sldLayoutId id="2147483662" r:id="rId9"/>
    <p:sldLayoutId id="2147483663" r:id="rId10"/>
    <p:sldLayoutId id="2147483664" r:id="rId11"/>
    <p:sldLayoutId id="2147483665" r:id="rId12"/>
    <p:sldLayoutId id="2147483666" r:id="rId13"/>
    <p:sldLayoutId id="2147483667" r:id="rId14"/>
    <p:sldLayoutId id="214748366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eg"/><Relationship Id="rId18" Type="http://schemas.openxmlformats.org/officeDocument/2006/relationships/image" Target="../media/image52.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gif"/><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15.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45.jpeg"/><Relationship Id="rId24" Type="http://schemas.openxmlformats.org/officeDocument/2006/relationships/image" Target="../media/image58.jpg"/><Relationship Id="rId5" Type="http://schemas.openxmlformats.org/officeDocument/2006/relationships/image" Target="../media/image39.png"/><Relationship Id="rId15" Type="http://schemas.openxmlformats.org/officeDocument/2006/relationships/image" Target="../media/image49.jpeg"/><Relationship Id="rId23" Type="http://schemas.openxmlformats.org/officeDocument/2006/relationships/image" Target="../media/image57.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2472963" y="2434214"/>
            <a:ext cx="7162799" cy="2307480"/>
          </a:xfrm>
          <a:prstGeom prst="rect">
            <a:avLst/>
          </a:prstGeom>
          <a:noFill/>
          <a:ln>
            <a:noFill/>
          </a:ln>
        </p:spPr>
        <p:txBody>
          <a:bodyPr spcFirstLastPara="1" wrap="square" lIns="0" tIns="45700" rIns="91425" bIns="45700" anchor="b" anchorCtr="0">
            <a:noAutofit/>
          </a:bodyPr>
          <a:lstStyle/>
          <a:p>
            <a:pPr marL="0" lvl="0" indent="0" algn="l" rtl="0">
              <a:lnSpc>
                <a:spcPct val="75000"/>
              </a:lnSpc>
              <a:spcBef>
                <a:spcPts val="0"/>
              </a:spcBef>
              <a:spcAft>
                <a:spcPts val="0"/>
              </a:spcAft>
              <a:buClr>
                <a:schemeClr val="dk1"/>
              </a:buClr>
              <a:buSzPts val="6000"/>
              <a:buFont typeface="Calibri"/>
              <a:buNone/>
            </a:pPr>
            <a:r>
              <a:rPr lang="en-CA" sz="5400" dirty="0"/>
              <a:t>Investing in our future: Supporting pregnant and mothering learners return to school</a:t>
            </a:r>
            <a:endParaRPr sz="5400" dirty="0"/>
          </a:p>
        </p:txBody>
      </p:sp>
      <p:sp>
        <p:nvSpPr>
          <p:cNvPr id="97" name="Google Shape;97;p1"/>
          <p:cNvSpPr txBox="1">
            <a:spLocks noGrp="1"/>
          </p:cNvSpPr>
          <p:nvPr>
            <p:ph type="subTitle" idx="1"/>
          </p:nvPr>
        </p:nvSpPr>
        <p:spPr>
          <a:xfrm>
            <a:off x="2472965" y="4963351"/>
            <a:ext cx="6848836" cy="1600200"/>
          </a:xfrm>
          <a:prstGeom prst="rect">
            <a:avLst/>
          </a:prstGeom>
          <a:noFill/>
          <a:ln>
            <a:noFill/>
          </a:ln>
        </p:spPr>
        <p:txBody>
          <a:bodyPr spcFirstLastPara="1" wrap="square" lIns="0" tIns="45700" rIns="91425" bIns="45700" anchor="t" anchorCtr="0">
            <a:normAutofit/>
          </a:bodyPr>
          <a:lstStyle/>
          <a:p>
            <a:pPr marL="0" lvl="0" indent="0" algn="l" rtl="0">
              <a:lnSpc>
                <a:spcPct val="120000"/>
              </a:lnSpc>
              <a:spcBef>
                <a:spcPts val="0"/>
              </a:spcBef>
              <a:spcAft>
                <a:spcPts val="0"/>
              </a:spcAft>
              <a:buSzPts val="2640"/>
              <a:buNone/>
            </a:pPr>
            <a:r>
              <a:rPr lang="en-CA" sz="2000" b="1" dirty="0">
                <a:latin typeface="Calibri"/>
                <a:ea typeface="Calibri"/>
                <a:cs typeface="Calibri"/>
                <a:sym typeface="Calibri"/>
              </a:rPr>
              <a:t>Presenter</a:t>
            </a:r>
            <a:r>
              <a:rPr lang="en-CA" sz="2000" dirty="0">
                <a:latin typeface="Calibri"/>
                <a:ea typeface="Calibri"/>
                <a:cs typeface="Calibri"/>
                <a:sym typeface="Calibri"/>
              </a:rPr>
              <a:t>: Jane Kelly</a:t>
            </a:r>
          </a:p>
          <a:p>
            <a:pPr marL="0" lvl="0" indent="0" algn="l" rtl="0">
              <a:lnSpc>
                <a:spcPct val="120000"/>
              </a:lnSpc>
              <a:spcBef>
                <a:spcPts val="0"/>
              </a:spcBef>
              <a:spcAft>
                <a:spcPts val="0"/>
              </a:spcAft>
              <a:buSzPts val="2640"/>
              <a:buNone/>
            </a:pPr>
            <a:r>
              <a:rPr lang="en-CA" sz="2000" b="1" dirty="0">
                <a:latin typeface="Calibri"/>
                <a:ea typeface="Calibri"/>
                <a:cs typeface="Calibri"/>
                <a:sym typeface="Calibri"/>
              </a:rPr>
              <a:t>Co-authors</a:t>
            </a:r>
            <a:r>
              <a:rPr lang="en-CA" sz="2000" dirty="0">
                <a:latin typeface="Calibri"/>
                <a:ea typeface="Calibri"/>
                <a:cs typeface="Calibri"/>
                <a:sym typeface="Calibri"/>
              </a:rPr>
              <a:t>: Chelsea Coakley, Janina Jochim, Abigail Ornellas, Lulama Sidloyi, Hlokoma Mangqalaza, Lucie Cluver, Elona Toska, and the wonderful HEY BABY team.</a:t>
            </a:r>
            <a:endParaRPr sz="2000" dirty="0">
              <a:latin typeface="Calibri"/>
              <a:ea typeface="Calibri"/>
              <a:cs typeface="Calibri"/>
              <a:sym typeface="Calibri"/>
            </a:endParaRPr>
          </a:p>
        </p:txBody>
      </p:sp>
      <p:pic>
        <p:nvPicPr>
          <p:cNvPr id="2" name="Picture 1">
            <a:extLst>
              <a:ext uri="{FF2B5EF4-FFF2-40B4-BE49-F238E27FC236}">
                <a16:creationId xmlns:a16="http://schemas.microsoft.com/office/drawing/2014/main" id="{4B88D1B1-3144-97C4-A1C1-2C495A656F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0040" y="1094549"/>
            <a:ext cx="1743033" cy="575617"/>
          </a:xfrm>
          <a:prstGeom prst="rect">
            <a:avLst/>
          </a:prstGeom>
        </p:spPr>
      </p:pic>
      <p:pic>
        <p:nvPicPr>
          <p:cNvPr id="3" name="Picture 2" descr="2020 HDR Conference - Sustainable Minerals Institute - University of  Queensland">
            <a:extLst>
              <a:ext uri="{FF2B5EF4-FFF2-40B4-BE49-F238E27FC236}">
                <a16:creationId xmlns:a16="http://schemas.microsoft.com/office/drawing/2014/main" id="{0FEFC01C-AE68-BFD2-CD8F-F95A25E2C57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45400" y="397702"/>
            <a:ext cx="2198963" cy="346609"/>
          </a:xfrm>
          <a:prstGeom prst="rect">
            <a:avLst/>
          </a:prstGeom>
          <a:noFill/>
          <a:ln>
            <a:noFill/>
          </a:ln>
        </p:spPr>
      </p:pic>
      <p:pic>
        <p:nvPicPr>
          <p:cNvPr id="4" name="Picture 3">
            <a:extLst>
              <a:ext uri="{FF2B5EF4-FFF2-40B4-BE49-F238E27FC236}">
                <a16:creationId xmlns:a16="http://schemas.microsoft.com/office/drawing/2014/main" id="{28065FB1-B32C-3057-CFDB-47ED6A1A8CA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13073" y="806767"/>
            <a:ext cx="1431290" cy="683895"/>
          </a:xfrm>
          <a:prstGeom prst="rect">
            <a:avLst/>
          </a:prstGeom>
          <a:noFill/>
          <a:ln>
            <a:noFill/>
          </a:ln>
        </p:spPr>
      </p:pic>
      <p:pic>
        <p:nvPicPr>
          <p:cNvPr id="1026" name="Picture 2">
            <a:extLst>
              <a:ext uri="{FF2B5EF4-FFF2-40B4-BE49-F238E27FC236}">
                <a16:creationId xmlns:a16="http://schemas.microsoft.com/office/drawing/2014/main" id="{A4C1AC4E-EA5D-9A97-EA5C-E73F500222E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795835" y="355607"/>
            <a:ext cx="745721" cy="700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22" name="Google Shape;36;p20">
            <a:extLst>
              <a:ext uri="{FF2B5EF4-FFF2-40B4-BE49-F238E27FC236}">
                <a16:creationId xmlns:a16="http://schemas.microsoft.com/office/drawing/2014/main" id="{052E8FAA-D475-EF2E-3904-A8E34FB0D34C}"/>
              </a:ext>
            </a:extLst>
          </p:cNvPr>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8"/>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p>
            <a:pPr marL="0" lvl="0" indent="0" algn="l" rtl="0">
              <a:lnSpc>
                <a:spcPct val="75000"/>
              </a:lnSpc>
              <a:spcBef>
                <a:spcPts val="0"/>
              </a:spcBef>
              <a:spcAft>
                <a:spcPts val="0"/>
              </a:spcAft>
              <a:buClr>
                <a:schemeClr val="lt1"/>
              </a:buClr>
              <a:buSzPts val="3200"/>
              <a:buFont typeface="Calibri"/>
              <a:buNone/>
            </a:pPr>
            <a:r>
              <a:rPr lang="en-CA" dirty="0"/>
              <a:t>Recommendations</a:t>
            </a:r>
            <a:endParaRPr dirty="0"/>
          </a:p>
        </p:txBody>
      </p:sp>
      <p:sp>
        <p:nvSpPr>
          <p:cNvPr id="151" name="Google Shape;151;p8"/>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p>
            <a:pPr marL="0" lvl="0" indent="0" algn="l" rtl="0">
              <a:lnSpc>
                <a:spcPct val="120000"/>
              </a:lnSpc>
              <a:spcBef>
                <a:spcPts val="0"/>
              </a:spcBef>
              <a:spcAft>
                <a:spcPts val="0"/>
              </a:spcAft>
              <a:buSzPts val="3080"/>
              <a:buFont typeface="Calibri"/>
              <a:buNone/>
            </a:pPr>
            <a:endParaRPr lang="en-ZA" dirty="0"/>
          </a:p>
          <a:p>
            <a:pPr marL="0" lvl="0" indent="0" algn="l" rtl="0">
              <a:lnSpc>
                <a:spcPct val="120000"/>
              </a:lnSpc>
              <a:spcBef>
                <a:spcPts val="1000"/>
              </a:spcBef>
              <a:spcAft>
                <a:spcPts val="0"/>
              </a:spcAft>
              <a:buSzPts val="3080"/>
              <a:buFont typeface="Calibri"/>
              <a:buNone/>
            </a:pPr>
            <a:endParaRPr dirty="0"/>
          </a:p>
        </p:txBody>
      </p:sp>
      <p:sp>
        <p:nvSpPr>
          <p:cNvPr id="23" name="TextBox 22">
            <a:extLst>
              <a:ext uri="{FF2B5EF4-FFF2-40B4-BE49-F238E27FC236}">
                <a16:creationId xmlns:a16="http://schemas.microsoft.com/office/drawing/2014/main" id="{48B1E562-E26A-B2BB-5B2F-69EBC9FDFE62}"/>
              </a:ext>
            </a:extLst>
          </p:cNvPr>
          <p:cNvSpPr txBox="1"/>
          <p:nvPr/>
        </p:nvSpPr>
        <p:spPr>
          <a:xfrm>
            <a:off x="5190853" y="467846"/>
            <a:ext cx="6684935" cy="2721964"/>
          </a:xfrm>
          <a:prstGeom prst="rect">
            <a:avLst/>
          </a:prstGeom>
          <a:noFill/>
        </p:spPr>
        <p:txBody>
          <a:bodyPr wrap="square">
            <a:spAutoFit/>
          </a:bodyPr>
          <a:lstStyle/>
          <a:p>
            <a:pPr marL="457200" indent="-457200">
              <a:lnSpc>
                <a:spcPct val="120000"/>
              </a:lnSpc>
              <a:buClr>
                <a:schemeClr val="accent1"/>
              </a:buClr>
              <a:buSzPts val="3080"/>
              <a:buFont typeface="Arial" panose="020B0604020202020204" pitchFamily="34" charset="0"/>
              <a:buChar char="•"/>
            </a:pPr>
            <a:r>
              <a:rPr lang="en-ZA" sz="2400" dirty="0">
                <a:solidFill>
                  <a:schemeClr val="dk1"/>
                </a:solidFill>
                <a:latin typeface="Calibri"/>
                <a:cs typeface="Calibri"/>
                <a:sym typeface="Calibri"/>
              </a:rPr>
              <a:t>Pregnant and mother learner falls within an interdependent network of relationships and systems. </a:t>
            </a:r>
          </a:p>
          <a:p>
            <a:pPr marL="457200" indent="-457200">
              <a:lnSpc>
                <a:spcPct val="120000"/>
              </a:lnSpc>
              <a:buClr>
                <a:schemeClr val="accent1"/>
              </a:buClr>
              <a:buSzPts val="3080"/>
              <a:buFont typeface="Arial" panose="020B0604020202020204" pitchFamily="34" charset="0"/>
              <a:buChar char="•"/>
            </a:pPr>
            <a:r>
              <a:rPr lang="en-ZA" sz="2400" dirty="0">
                <a:solidFill>
                  <a:schemeClr val="dk1"/>
                </a:solidFill>
                <a:latin typeface="Calibri"/>
                <a:cs typeface="Calibri"/>
                <a:sym typeface="Calibri"/>
              </a:rPr>
              <a:t>An intervention’s success is contingent on these key relationships and interlinking systems being taken into consideration. </a:t>
            </a:r>
          </a:p>
        </p:txBody>
      </p:sp>
      <p:grpSp>
        <p:nvGrpSpPr>
          <p:cNvPr id="34" name="Group 33">
            <a:extLst>
              <a:ext uri="{FF2B5EF4-FFF2-40B4-BE49-F238E27FC236}">
                <a16:creationId xmlns:a16="http://schemas.microsoft.com/office/drawing/2014/main" id="{EC26B629-54AA-2EB0-7482-43C3A7DE0A52}"/>
              </a:ext>
            </a:extLst>
          </p:cNvPr>
          <p:cNvGrpSpPr/>
          <p:nvPr/>
        </p:nvGrpSpPr>
        <p:grpSpPr>
          <a:xfrm>
            <a:off x="4808758" y="3458258"/>
            <a:ext cx="7377468" cy="3313430"/>
            <a:chOff x="4808758" y="3305858"/>
            <a:chExt cx="7377468" cy="3313430"/>
          </a:xfrm>
        </p:grpSpPr>
        <p:pic>
          <p:nvPicPr>
            <p:cNvPr id="33" name="Picture 32">
              <a:extLst>
                <a:ext uri="{FF2B5EF4-FFF2-40B4-BE49-F238E27FC236}">
                  <a16:creationId xmlns:a16="http://schemas.microsoft.com/office/drawing/2014/main" id="{7F75251F-E199-0C88-D233-CF906D2DA4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08758" y="3532728"/>
              <a:ext cx="7377468" cy="3086560"/>
            </a:xfrm>
            <a:prstGeom prst="rect">
              <a:avLst/>
            </a:prstGeom>
            <a:effectLst>
              <a:outerShdw blurRad="508000" dist="72385" dir="6000000" sx="96643" sy="96643" algn="ctr" rotWithShape="0">
                <a:srgbClr val="000000">
                  <a:alpha val="21444"/>
                </a:srgbClr>
              </a:outerShdw>
            </a:effectLst>
          </p:spPr>
        </p:pic>
        <p:grpSp>
          <p:nvGrpSpPr>
            <p:cNvPr id="30" name="Group 29">
              <a:extLst>
                <a:ext uri="{FF2B5EF4-FFF2-40B4-BE49-F238E27FC236}">
                  <a16:creationId xmlns:a16="http://schemas.microsoft.com/office/drawing/2014/main" id="{17BD0528-F093-DCB6-5A74-75D744A2A85D}"/>
                </a:ext>
              </a:extLst>
            </p:cNvPr>
            <p:cNvGrpSpPr/>
            <p:nvPr/>
          </p:nvGrpSpPr>
          <p:grpSpPr>
            <a:xfrm>
              <a:off x="5357023" y="3305858"/>
              <a:ext cx="6291498" cy="1006999"/>
              <a:chOff x="5104031" y="3115835"/>
              <a:chExt cx="6650879" cy="1064521"/>
            </a:xfrm>
          </p:grpSpPr>
          <p:grpSp>
            <p:nvGrpSpPr>
              <p:cNvPr id="29" name="Group 28">
                <a:extLst>
                  <a:ext uri="{FF2B5EF4-FFF2-40B4-BE49-F238E27FC236}">
                    <a16:creationId xmlns:a16="http://schemas.microsoft.com/office/drawing/2014/main" id="{5FF96458-78A2-7B31-2B39-A03C48F9B3A6}"/>
                  </a:ext>
                </a:extLst>
              </p:cNvPr>
              <p:cNvGrpSpPr/>
              <p:nvPr/>
            </p:nvGrpSpPr>
            <p:grpSpPr>
              <a:xfrm>
                <a:off x="5269714" y="3655204"/>
                <a:ext cx="6337614" cy="525152"/>
                <a:chOff x="5269714" y="3551841"/>
                <a:chExt cx="6337614" cy="525152"/>
              </a:xfrm>
            </p:grpSpPr>
            <p:pic>
              <p:nvPicPr>
                <p:cNvPr id="16" name="Graphic 28" descr="Care outline">
                  <a:extLst>
                    <a:ext uri="{FF2B5EF4-FFF2-40B4-BE49-F238E27FC236}">
                      <a16:creationId xmlns:a16="http://schemas.microsoft.com/office/drawing/2014/main" id="{F52FDE60-9E20-320C-06DC-225AF8E2E92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69714" y="3583285"/>
                  <a:ext cx="462264" cy="462264"/>
                </a:xfrm>
                <a:prstGeom prst="rect">
                  <a:avLst/>
                </a:prstGeom>
              </p:spPr>
            </p:pic>
            <p:pic>
              <p:nvPicPr>
                <p:cNvPr id="8" name="Graphic 37" descr="Heart with pulse outline">
                  <a:extLst>
                    <a:ext uri="{FF2B5EF4-FFF2-40B4-BE49-F238E27FC236}">
                      <a16:creationId xmlns:a16="http://schemas.microsoft.com/office/drawing/2014/main" id="{A2AD0D06-9244-2E0A-F479-3E1A21DAC91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182633" y="3649776"/>
                  <a:ext cx="424695" cy="424695"/>
                </a:xfrm>
                <a:prstGeom prst="rect">
                  <a:avLst/>
                </a:prstGeom>
              </p:spPr>
            </p:pic>
            <p:pic>
              <p:nvPicPr>
                <p:cNvPr id="9" name="Graphic 36" descr="Cycle with people outline">
                  <a:extLst>
                    <a:ext uri="{FF2B5EF4-FFF2-40B4-BE49-F238E27FC236}">
                      <a16:creationId xmlns:a16="http://schemas.microsoft.com/office/drawing/2014/main" id="{4E9A90D4-A5FE-2471-8AF0-0770BF7A9FC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326107" y="3576751"/>
                  <a:ext cx="475332" cy="475332"/>
                </a:xfrm>
                <a:prstGeom prst="rect">
                  <a:avLst/>
                </a:prstGeom>
              </p:spPr>
            </p:pic>
            <p:pic>
              <p:nvPicPr>
                <p:cNvPr id="10" name="Graphic 35" descr="Schoolhouse outline">
                  <a:extLst>
                    <a:ext uri="{FF2B5EF4-FFF2-40B4-BE49-F238E27FC236}">
                      <a16:creationId xmlns:a16="http://schemas.microsoft.com/office/drawing/2014/main" id="{02CB2527-8876-29DF-BD51-E415AEE358F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415801" y="3551841"/>
                  <a:ext cx="525152" cy="525152"/>
                </a:xfrm>
                <a:prstGeom prst="rect">
                  <a:avLst/>
                </a:prstGeom>
              </p:spPr>
            </p:pic>
            <p:pic>
              <p:nvPicPr>
                <p:cNvPr id="11" name="Graphic 34" descr="Cheers outline">
                  <a:extLst>
                    <a:ext uri="{FF2B5EF4-FFF2-40B4-BE49-F238E27FC236}">
                      <a16:creationId xmlns:a16="http://schemas.microsoft.com/office/drawing/2014/main" id="{B9DB6526-B6C8-8F87-9441-E20A71075C0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581646" y="3583285"/>
                  <a:ext cx="462264" cy="462264"/>
                </a:xfrm>
                <a:prstGeom prst="rect">
                  <a:avLst/>
                </a:prstGeom>
              </p:spPr>
            </p:pic>
            <p:pic>
              <p:nvPicPr>
                <p:cNvPr id="12" name="Graphic 40" descr="Man and woman outline">
                  <a:extLst>
                    <a:ext uri="{FF2B5EF4-FFF2-40B4-BE49-F238E27FC236}">
                      <a16:creationId xmlns:a16="http://schemas.microsoft.com/office/drawing/2014/main" id="{A52FFCD5-FF17-2E53-B98A-779D9400B8BC}"/>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771655" y="3582060"/>
                  <a:ext cx="464714" cy="464714"/>
                </a:xfrm>
                <a:prstGeom prst="rect">
                  <a:avLst/>
                </a:prstGeom>
              </p:spPr>
            </p:pic>
            <p:pic>
              <p:nvPicPr>
                <p:cNvPr id="13" name="Graphic 39" descr="Two women outline">
                  <a:extLst>
                    <a:ext uri="{FF2B5EF4-FFF2-40B4-BE49-F238E27FC236}">
                      <a16:creationId xmlns:a16="http://schemas.microsoft.com/office/drawing/2014/main" id="{ADF288F8-AB8D-5D93-9979-E6CFD57FA106}"/>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962337" y="3604112"/>
                  <a:ext cx="420611" cy="420611"/>
                </a:xfrm>
                <a:prstGeom prst="rect">
                  <a:avLst/>
                </a:prstGeom>
              </p:spPr>
            </p:pic>
            <p:pic>
              <p:nvPicPr>
                <p:cNvPr id="14" name="Graphic 38" descr="Family with two children outline">
                  <a:extLst>
                    <a:ext uri="{FF2B5EF4-FFF2-40B4-BE49-F238E27FC236}">
                      <a16:creationId xmlns:a16="http://schemas.microsoft.com/office/drawing/2014/main" id="{0E85A30C-95BF-1F9F-A015-25425BFF1B80}"/>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090940" y="3569809"/>
                  <a:ext cx="489216" cy="489216"/>
                </a:xfrm>
                <a:prstGeom prst="rect">
                  <a:avLst/>
                </a:prstGeom>
              </p:spPr>
            </p:pic>
          </p:grpSp>
          <p:sp>
            <p:nvSpPr>
              <p:cNvPr id="3" name="Text Box 42">
                <a:extLst>
                  <a:ext uri="{FF2B5EF4-FFF2-40B4-BE49-F238E27FC236}">
                    <a16:creationId xmlns:a16="http://schemas.microsoft.com/office/drawing/2014/main" id="{8E64AAD2-891D-3A12-A3AE-06843508C6F5}"/>
                  </a:ext>
                </a:extLst>
              </p:cNvPr>
              <p:cNvSpPr txBox="1"/>
              <p:nvPr/>
            </p:nvSpPr>
            <p:spPr>
              <a:xfrm>
                <a:off x="5104031" y="3155844"/>
                <a:ext cx="798270" cy="2394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Caregivers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43">
                <a:extLst>
                  <a:ext uri="{FF2B5EF4-FFF2-40B4-BE49-F238E27FC236}">
                    <a16:creationId xmlns:a16="http://schemas.microsoft.com/office/drawing/2014/main" id="{05466FF1-B870-1B57-F851-D300ABEEA921}"/>
                  </a:ext>
                </a:extLst>
              </p:cNvPr>
              <p:cNvSpPr txBox="1"/>
              <p:nvPr/>
            </p:nvSpPr>
            <p:spPr>
              <a:xfrm>
                <a:off x="5973892" y="3115835"/>
                <a:ext cx="723312" cy="3400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Family members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44">
                <a:extLst>
                  <a:ext uri="{FF2B5EF4-FFF2-40B4-BE49-F238E27FC236}">
                    <a16:creationId xmlns:a16="http://schemas.microsoft.com/office/drawing/2014/main" id="{44F5B60B-F8C7-7AE9-A11D-43DD59ABB2F7}"/>
                  </a:ext>
                </a:extLst>
              </p:cNvPr>
              <p:cNvSpPr txBox="1"/>
              <p:nvPr/>
            </p:nvSpPr>
            <p:spPr>
              <a:xfrm>
                <a:off x="6803480" y="3162512"/>
                <a:ext cx="723312" cy="2328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Peers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45">
                <a:extLst>
                  <a:ext uri="{FF2B5EF4-FFF2-40B4-BE49-F238E27FC236}">
                    <a16:creationId xmlns:a16="http://schemas.microsoft.com/office/drawing/2014/main" id="{2ED7FFEF-A199-885F-3E64-B47E8B201997}"/>
                  </a:ext>
                </a:extLst>
              </p:cNvPr>
              <p:cNvSpPr txBox="1"/>
              <p:nvPr/>
            </p:nvSpPr>
            <p:spPr>
              <a:xfrm>
                <a:off x="7642356" y="3162512"/>
                <a:ext cx="723312" cy="2328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Partners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47">
                <a:extLst>
                  <a:ext uri="{FF2B5EF4-FFF2-40B4-BE49-F238E27FC236}">
                    <a16:creationId xmlns:a16="http://schemas.microsoft.com/office/drawing/2014/main" id="{11A3F72E-7ED5-ACBA-32A2-B1BAC373B463}"/>
                  </a:ext>
                </a:extLst>
              </p:cNvPr>
              <p:cNvSpPr txBox="1"/>
              <p:nvPr/>
            </p:nvSpPr>
            <p:spPr>
              <a:xfrm>
                <a:off x="8356381" y="3129171"/>
                <a:ext cx="859528" cy="3400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Broader Community</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48">
                <a:extLst>
                  <a:ext uri="{FF2B5EF4-FFF2-40B4-BE49-F238E27FC236}">
                    <a16:creationId xmlns:a16="http://schemas.microsoft.com/office/drawing/2014/main" id="{AA306BE7-A8BC-477C-57A7-5207DFD739C8}"/>
                  </a:ext>
                </a:extLst>
              </p:cNvPr>
              <p:cNvSpPr txBox="1"/>
              <p:nvPr/>
            </p:nvSpPr>
            <p:spPr>
              <a:xfrm>
                <a:off x="9290502" y="3169181"/>
                <a:ext cx="723312" cy="2328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Schooling</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50">
                <a:extLst>
                  <a:ext uri="{FF2B5EF4-FFF2-40B4-BE49-F238E27FC236}">
                    <a16:creationId xmlns:a16="http://schemas.microsoft.com/office/drawing/2014/main" id="{CF40E0C6-AD11-C661-A7A9-4E1D46291BB5}"/>
                  </a:ext>
                </a:extLst>
              </p:cNvPr>
              <p:cNvSpPr txBox="1"/>
              <p:nvPr/>
            </p:nvSpPr>
            <p:spPr>
              <a:xfrm>
                <a:off x="10127719" y="3122504"/>
                <a:ext cx="723312" cy="3400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 services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51">
                <a:extLst>
                  <a:ext uri="{FF2B5EF4-FFF2-40B4-BE49-F238E27FC236}">
                    <a16:creationId xmlns:a16="http://schemas.microsoft.com/office/drawing/2014/main" id="{9421F349-1815-4168-15AB-69CB1EEDDFD8}"/>
                  </a:ext>
                </a:extLst>
              </p:cNvPr>
              <p:cNvSpPr txBox="1"/>
              <p:nvPr/>
            </p:nvSpPr>
            <p:spPr>
              <a:xfrm>
                <a:off x="11031598" y="3135839"/>
                <a:ext cx="723312" cy="3400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Health systems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132385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6" name="Google Shape;36;p20">
            <a:extLst>
              <a:ext uri="{FF2B5EF4-FFF2-40B4-BE49-F238E27FC236}">
                <a16:creationId xmlns:a16="http://schemas.microsoft.com/office/drawing/2014/main" id="{AFD37BB9-29B6-54EC-F7DF-8243E9EBFD2C}"/>
              </a:ext>
            </a:extLst>
          </p:cNvPr>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8"/>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p>
            <a:pPr marL="0" lvl="0" indent="0" algn="l" rtl="0">
              <a:lnSpc>
                <a:spcPct val="75000"/>
              </a:lnSpc>
              <a:spcBef>
                <a:spcPts val="0"/>
              </a:spcBef>
              <a:spcAft>
                <a:spcPts val="0"/>
              </a:spcAft>
              <a:buClr>
                <a:schemeClr val="lt1"/>
              </a:buClr>
              <a:buSzPts val="3200"/>
              <a:buFont typeface="Calibri"/>
              <a:buNone/>
            </a:pPr>
            <a:r>
              <a:rPr lang="en-CA" dirty="0"/>
              <a:t>Recommendations</a:t>
            </a:r>
            <a:endParaRPr dirty="0"/>
          </a:p>
        </p:txBody>
      </p:sp>
      <p:grpSp>
        <p:nvGrpSpPr>
          <p:cNvPr id="2" name="Group 1">
            <a:extLst>
              <a:ext uri="{FF2B5EF4-FFF2-40B4-BE49-F238E27FC236}">
                <a16:creationId xmlns:a16="http://schemas.microsoft.com/office/drawing/2014/main" id="{979FF7FD-62E2-3AA6-6A7F-B7444601031A}"/>
              </a:ext>
            </a:extLst>
          </p:cNvPr>
          <p:cNvGrpSpPr/>
          <p:nvPr/>
        </p:nvGrpSpPr>
        <p:grpSpPr>
          <a:xfrm>
            <a:off x="5601796" y="432437"/>
            <a:ext cx="5960129" cy="4578929"/>
            <a:chOff x="5218904" y="386465"/>
            <a:chExt cx="2900639" cy="2228445"/>
          </a:xfrm>
        </p:grpSpPr>
        <p:pic>
          <p:nvPicPr>
            <p:cNvPr id="8" name="Picture 7">
              <a:extLst>
                <a:ext uri="{FF2B5EF4-FFF2-40B4-BE49-F238E27FC236}">
                  <a16:creationId xmlns:a16="http://schemas.microsoft.com/office/drawing/2014/main" id="{FE58CEE4-7C8E-CF5A-AF71-D32FBB80C7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47919" y="386465"/>
              <a:ext cx="1991845" cy="1979241"/>
            </a:xfrm>
            <a:prstGeom prst="rect">
              <a:avLst/>
            </a:prstGeom>
            <a:effectLst>
              <a:outerShdw blurRad="508000" dist="508000" dir="6000000" sx="40000" sy="40000" algn="ctr" rotWithShape="0">
                <a:srgbClr val="000000">
                  <a:alpha val="60000"/>
                </a:srgbClr>
              </a:outerShdw>
            </a:effectLst>
          </p:spPr>
        </p:pic>
        <p:sp>
          <p:nvSpPr>
            <p:cNvPr id="17" name="Google Shape;151;p8">
              <a:extLst>
                <a:ext uri="{FF2B5EF4-FFF2-40B4-BE49-F238E27FC236}">
                  <a16:creationId xmlns:a16="http://schemas.microsoft.com/office/drawing/2014/main" id="{5676F183-3EF0-0A82-F2F2-76B6C700CF81}"/>
                </a:ext>
              </a:extLst>
            </p:cNvPr>
            <p:cNvSpPr txBox="1">
              <a:spLocks/>
            </p:cNvSpPr>
            <p:nvPr/>
          </p:nvSpPr>
          <p:spPr>
            <a:xfrm>
              <a:off x="5218904" y="2354301"/>
              <a:ext cx="2900639" cy="260609"/>
            </a:xfrm>
            <a:prstGeom prst="rect">
              <a:avLst/>
            </a:prstGeom>
            <a:noFill/>
            <a:ln>
              <a:noFill/>
            </a:ln>
          </p:spPr>
          <p:txBody>
            <a:bodyPr spcFirstLastPara="1" wrap="square" lIns="0"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chemeClr val="accent1"/>
                </a:buClr>
                <a:buSzPts val="308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120000"/>
                </a:lnSpc>
                <a:spcBef>
                  <a:spcPts val="500"/>
                </a:spcBef>
                <a:spcAft>
                  <a:spcPts val="0"/>
                </a:spcAft>
                <a:buClr>
                  <a:schemeClr val="accent1"/>
                </a:buClr>
                <a:buSzPts val="3080"/>
                <a:buFont typeface="Calibri"/>
                <a:buNone/>
                <a:defRPr sz="2800" b="0" i="0" u="none" strike="noStrike" cap="none">
                  <a:solidFill>
                    <a:schemeClr val="dk1"/>
                  </a:solidFill>
                  <a:latin typeface="Calibri"/>
                  <a:ea typeface="Calibri"/>
                  <a:cs typeface="Calibri"/>
                  <a:sym typeface="Calibri"/>
                </a:defRPr>
              </a:lvl2pPr>
              <a:lvl3pPr marL="1371600" marR="0" lvl="2" indent="-228600" algn="l" rtl="0">
                <a:lnSpc>
                  <a:spcPct val="120000"/>
                </a:lnSpc>
                <a:spcBef>
                  <a:spcPts val="500"/>
                </a:spcBef>
                <a:spcAft>
                  <a:spcPts val="0"/>
                </a:spcAft>
                <a:buClr>
                  <a:schemeClr val="accent1"/>
                </a:buClr>
                <a:buSzPts val="2640"/>
                <a:buFont typeface="Calibri"/>
                <a:buNone/>
                <a:defRPr sz="2400" b="0" i="0" u="none" strike="noStrike" cap="none">
                  <a:solidFill>
                    <a:schemeClr val="dk1"/>
                  </a:solidFill>
                  <a:latin typeface="Calibri"/>
                  <a:ea typeface="Calibri"/>
                  <a:cs typeface="Calibri"/>
                  <a:sym typeface="Calibri"/>
                </a:defRPr>
              </a:lvl3pPr>
              <a:lvl4pPr marL="1828800" marR="0" lvl="3" indent="-228600" algn="l" rtl="0">
                <a:lnSpc>
                  <a:spcPct val="120000"/>
                </a:lnSpc>
                <a:spcBef>
                  <a:spcPts val="500"/>
                </a:spcBef>
                <a:spcAft>
                  <a:spcPts val="0"/>
                </a:spcAft>
                <a:buClr>
                  <a:schemeClr val="accent1"/>
                </a:buClr>
                <a:buSzPts val="22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120000"/>
                </a:lnSpc>
                <a:spcBef>
                  <a:spcPts val="500"/>
                </a:spcBef>
                <a:spcAft>
                  <a:spcPts val="0"/>
                </a:spcAft>
                <a:buClr>
                  <a:schemeClr val="accent1"/>
                </a:buClr>
                <a:buSzPts val="2200"/>
                <a:buFont typeface="Calibri"/>
                <a:buNone/>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gn="ctr">
                <a:spcBef>
                  <a:spcPts val="0"/>
                </a:spcBef>
              </a:pPr>
              <a:r>
                <a:rPr lang="en-ZA" sz="2400" b="1" dirty="0"/>
                <a:t>Active support in the school system</a:t>
              </a:r>
            </a:p>
          </p:txBody>
        </p:sp>
      </p:grpSp>
      <p:sp>
        <p:nvSpPr>
          <p:cNvPr id="20" name="Text Placeholder 19">
            <a:extLst>
              <a:ext uri="{FF2B5EF4-FFF2-40B4-BE49-F238E27FC236}">
                <a16:creationId xmlns:a16="http://schemas.microsoft.com/office/drawing/2014/main" id="{F7D1AF9F-CE46-72E6-05AF-47BC85EE5F22}"/>
              </a:ext>
            </a:extLst>
          </p:cNvPr>
          <p:cNvSpPr>
            <a:spLocks noGrp="1"/>
          </p:cNvSpPr>
          <p:nvPr>
            <p:ph type="body" idx="1"/>
          </p:nvPr>
        </p:nvSpPr>
        <p:spPr>
          <a:xfrm>
            <a:off x="5161175" y="5001919"/>
            <a:ext cx="6737063" cy="1277542"/>
          </a:xfrm>
        </p:spPr>
        <p:txBody>
          <a:bodyPr>
            <a:normAutofit fontScale="85000" lnSpcReduction="10000"/>
          </a:bodyPr>
          <a:lstStyle/>
          <a:p>
            <a:pPr algn="ctr"/>
            <a:r>
              <a:rPr lang="en-ZA" sz="2400" i="1" dirty="0"/>
              <a:t>Creating a learning environment free of stigma and</a:t>
            </a:r>
          </a:p>
          <a:p>
            <a:pPr algn="ctr"/>
            <a:r>
              <a:rPr lang="en-ZA" sz="2400" i="1" dirty="0"/>
              <a:t>discrimination, and that is supportive, positive and enabling.</a:t>
            </a:r>
            <a:endParaRPr lang="en-US" sz="2400" i="1" dirty="0"/>
          </a:p>
        </p:txBody>
      </p:sp>
    </p:spTree>
    <p:extLst>
      <p:ext uri="{BB962C8B-B14F-4D97-AF65-F5344CB8AC3E}">
        <p14:creationId xmlns:p14="http://schemas.microsoft.com/office/powerpoint/2010/main" val="209117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6" name="Google Shape;36;p20">
            <a:extLst>
              <a:ext uri="{FF2B5EF4-FFF2-40B4-BE49-F238E27FC236}">
                <a16:creationId xmlns:a16="http://schemas.microsoft.com/office/drawing/2014/main" id="{AFD37BB9-29B6-54EC-F7DF-8243E9EBFD2C}"/>
              </a:ext>
            </a:extLst>
          </p:cNvPr>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8"/>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p>
            <a:pPr marL="0" lvl="0" indent="0" algn="l" rtl="0">
              <a:lnSpc>
                <a:spcPct val="75000"/>
              </a:lnSpc>
              <a:spcBef>
                <a:spcPts val="0"/>
              </a:spcBef>
              <a:spcAft>
                <a:spcPts val="0"/>
              </a:spcAft>
              <a:buClr>
                <a:schemeClr val="lt1"/>
              </a:buClr>
              <a:buSzPts val="3200"/>
              <a:buFont typeface="Calibri"/>
              <a:buNone/>
            </a:pPr>
            <a:r>
              <a:rPr lang="en-CA" dirty="0"/>
              <a:t>Recommendations</a:t>
            </a:r>
            <a:endParaRPr dirty="0"/>
          </a:p>
        </p:txBody>
      </p:sp>
      <p:grpSp>
        <p:nvGrpSpPr>
          <p:cNvPr id="9" name="Group 8">
            <a:extLst>
              <a:ext uri="{FF2B5EF4-FFF2-40B4-BE49-F238E27FC236}">
                <a16:creationId xmlns:a16="http://schemas.microsoft.com/office/drawing/2014/main" id="{B531C882-04A4-995C-D4AE-8A780AF3F438}"/>
              </a:ext>
            </a:extLst>
          </p:cNvPr>
          <p:cNvGrpSpPr/>
          <p:nvPr/>
        </p:nvGrpSpPr>
        <p:grpSpPr>
          <a:xfrm>
            <a:off x="5981818" y="367279"/>
            <a:ext cx="5224916" cy="4554518"/>
            <a:chOff x="8802184" y="386465"/>
            <a:chExt cx="2542830" cy="2216565"/>
          </a:xfrm>
        </p:grpSpPr>
        <p:pic>
          <p:nvPicPr>
            <p:cNvPr id="10" name="Picture 9">
              <a:extLst>
                <a:ext uri="{FF2B5EF4-FFF2-40B4-BE49-F238E27FC236}">
                  <a16:creationId xmlns:a16="http://schemas.microsoft.com/office/drawing/2014/main" id="{5165E4FC-76E1-DBB8-53E2-86BF42336B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99773" y="386465"/>
              <a:ext cx="1991845" cy="1979241"/>
            </a:xfrm>
            <a:prstGeom prst="rect">
              <a:avLst/>
            </a:prstGeom>
            <a:effectLst>
              <a:outerShdw blurRad="508000" dist="508000" dir="6000000" sx="40000" sy="40000" algn="ctr" rotWithShape="0">
                <a:srgbClr val="000000">
                  <a:alpha val="60000"/>
                </a:srgbClr>
              </a:outerShdw>
            </a:effectLst>
          </p:spPr>
        </p:pic>
        <p:sp>
          <p:nvSpPr>
            <p:cNvPr id="11" name="Google Shape;151;p8">
              <a:extLst>
                <a:ext uri="{FF2B5EF4-FFF2-40B4-BE49-F238E27FC236}">
                  <a16:creationId xmlns:a16="http://schemas.microsoft.com/office/drawing/2014/main" id="{3D101B1E-BC91-7C39-7DD0-2531E381B2F6}"/>
                </a:ext>
              </a:extLst>
            </p:cNvPr>
            <p:cNvSpPr txBox="1">
              <a:spLocks/>
            </p:cNvSpPr>
            <p:nvPr/>
          </p:nvSpPr>
          <p:spPr>
            <a:xfrm>
              <a:off x="8802184" y="2342421"/>
              <a:ext cx="2542830" cy="260609"/>
            </a:xfrm>
            <a:prstGeom prst="rect">
              <a:avLst/>
            </a:prstGeom>
            <a:noFill/>
            <a:ln>
              <a:noFill/>
            </a:ln>
          </p:spPr>
          <p:txBody>
            <a:bodyPr spcFirstLastPara="1" wrap="square" lIns="0"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chemeClr val="accent1"/>
                </a:buClr>
                <a:buSzPts val="308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120000"/>
                </a:lnSpc>
                <a:spcBef>
                  <a:spcPts val="500"/>
                </a:spcBef>
                <a:spcAft>
                  <a:spcPts val="0"/>
                </a:spcAft>
                <a:buClr>
                  <a:schemeClr val="accent1"/>
                </a:buClr>
                <a:buSzPts val="3080"/>
                <a:buFont typeface="Calibri"/>
                <a:buNone/>
                <a:defRPr sz="2800" b="0" i="0" u="none" strike="noStrike" cap="none">
                  <a:solidFill>
                    <a:schemeClr val="dk1"/>
                  </a:solidFill>
                  <a:latin typeface="Calibri"/>
                  <a:ea typeface="Calibri"/>
                  <a:cs typeface="Calibri"/>
                  <a:sym typeface="Calibri"/>
                </a:defRPr>
              </a:lvl2pPr>
              <a:lvl3pPr marL="1371600" marR="0" lvl="2" indent="-228600" algn="l" rtl="0">
                <a:lnSpc>
                  <a:spcPct val="120000"/>
                </a:lnSpc>
                <a:spcBef>
                  <a:spcPts val="500"/>
                </a:spcBef>
                <a:spcAft>
                  <a:spcPts val="0"/>
                </a:spcAft>
                <a:buClr>
                  <a:schemeClr val="accent1"/>
                </a:buClr>
                <a:buSzPts val="2640"/>
                <a:buFont typeface="Calibri"/>
                <a:buNone/>
                <a:defRPr sz="2400" b="0" i="0" u="none" strike="noStrike" cap="none">
                  <a:solidFill>
                    <a:schemeClr val="dk1"/>
                  </a:solidFill>
                  <a:latin typeface="Calibri"/>
                  <a:ea typeface="Calibri"/>
                  <a:cs typeface="Calibri"/>
                  <a:sym typeface="Calibri"/>
                </a:defRPr>
              </a:lvl3pPr>
              <a:lvl4pPr marL="1828800" marR="0" lvl="3" indent="-228600" algn="l" rtl="0">
                <a:lnSpc>
                  <a:spcPct val="120000"/>
                </a:lnSpc>
                <a:spcBef>
                  <a:spcPts val="500"/>
                </a:spcBef>
                <a:spcAft>
                  <a:spcPts val="0"/>
                </a:spcAft>
                <a:buClr>
                  <a:schemeClr val="accent1"/>
                </a:buClr>
                <a:buSzPts val="22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120000"/>
                </a:lnSpc>
                <a:spcBef>
                  <a:spcPts val="500"/>
                </a:spcBef>
                <a:spcAft>
                  <a:spcPts val="0"/>
                </a:spcAft>
                <a:buClr>
                  <a:schemeClr val="accent1"/>
                </a:buClr>
                <a:buSzPts val="2200"/>
                <a:buFont typeface="Calibri"/>
                <a:buNone/>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gn="ctr">
                <a:spcBef>
                  <a:spcPts val="0"/>
                </a:spcBef>
              </a:pPr>
              <a:r>
                <a:rPr lang="en-ZA" sz="2400" b="1" dirty="0"/>
                <a:t>Case management</a:t>
              </a:r>
            </a:p>
          </p:txBody>
        </p:sp>
      </p:grpSp>
      <p:sp>
        <p:nvSpPr>
          <p:cNvPr id="14" name="Text Placeholder 19">
            <a:extLst>
              <a:ext uri="{FF2B5EF4-FFF2-40B4-BE49-F238E27FC236}">
                <a16:creationId xmlns:a16="http://schemas.microsoft.com/office/drawing/2014/main" id="{C24F3CA8-0E72-43A3-F661-A845390868B2}"/>
              </a:ext>
            </a:extLst>
          </p:cNvPr>
          <p:cNvSpPr>
            <a:spLocks noGrp="1"/>
          </p:cNvSpPr>
          <p:nvPr>
            <p:ph type="body" idx="1"/>
          </p:nvPr>
        </p:nvSpPr>
        <p:spPr>
          <a:xfrm>
            <a:off x="5183187" y="4921797"/>
            <a:ext cx="6807708" cy="1565054"/>
          </a:xfrm>
        </p:spPr>
        <p:txBody>
          <a:bodyPr>
            <a:normAutofit/>
          </a:bodyPr>
          <a:lstStyle/>
          <a:p>
            <a:pPr algn="ctr"/>
            <a:r>
              <a:rPr lang="en-ZA" sz="1800" i="1" dirty="0"/>
              <a:t>Support should be anchored, initiated and facilitated by central and relatable individual within school staff who has sufficient responsibility and autonomy and is supervised by existing school governance and management structures.</a:t>
            </a:r>
            <a:endParaRPr lang="en-US" sz="1800" i="1" dirty="0"/>
          </a:p>
        </p:txBody>
      </p:sp>
    </p:spTree>
    <p:extLst>
      <p:ext uri="{BB962C8B-B14F-4D97-AF65-F5344CB8AC3E}">
        <p14:creationId xmlns:p14="http://schemas.microsoft.com/office/powerpoint/2010/main" val="1152164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6" name="Google Shape;36;p20">
            <a:extLst>
              <a:ext uri="{FF2B5EF4-FFF2-40B4-BE49-F238E27FC236}">
                <a16:creationId xmlns:a16="http://schemas.microsoft.com/office/drawing/2014/main" id="{AFD37BB9-29B6-54EC-F7DF-8243E9EBFD2C}"/>
              </a:ext>
            </a:extLst>
          </p:cNvPr>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8"/>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p>
            <a:pPr marL="0" lvl="0" indent="0" algn="l" rtl="0">
              <a:lnSpc>
                <a:spcPct val="75000"/>
              </a:lnSpc>
              <a:spcBef>
                <a:spcPts val="0"/>
              </a:spcBef>
              <a:spcAft>
                <a:spcPts val="0"/>
              </a:spcAft>
              <a:buClr>
                <a:schemeClr val="lt1"/>
              </a:buClr>
              <a:buSzPts val="3200"/>
              <a:buFont typeface="Calibri"/>
              <a:buNone/>
            </a:pPr>
            <a:r>
              <a:rPr lang="en-CA" dirty="0"/>
              <a:t>Recommendations</a:t>
            </a:r>
            <a:endParaRPr dirty="0"/>
          </a:p>
        </p:txBody>
      </p:sp>
      <p:grpSp>
        <p:nvGrpSpPr>
          <p:cNvPr id="2" name="Group 1">
            <a:extLst>
              <a:ext uri="{FF2B5EF4-FFF2-40B4-BE49-F238E27FC236}">
                <a16:creationId xmlns:a16="http://schemas.microsoft.com/office/drawing/2014/main" id="{D1E23194-6A2F-FA36-CFAC-D0907010F948}"/>
              </a:ext>
            </a:extLst>
          </p:cNvPr>
          <p:cNvGrpSpPr/>
          <p:nvPr/>
        </p:nvGrpSpPr>
        <p:grpSpPr>
          <a:xfrm>
            <a:off x="5635954" y="504690"/>
            <a:ext cx="5761216" cy="4506676"/>
            <a:chOff x="5267307" y="3500865"/>
            <a:chExt cx="2803833" cy="2193281"/>
          </a:xfrm>
        </p:grpSpPr>
        <p:pic>
          <p:nvPicPr>
            <p:cNvPr id="3" name="Picture 2">
              <a:extLst>
                <a:ext uri="{FF2B5EF4-FFF2-40B4-BE49-F238E27FC236}">
                  <a16:creationId xmlns:a16="http://schemas.microsoft.com/office/drawing/2014/main" id="{53A2998B-00A2-C870-95E2-860EF697BA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47919" y="3500865"/>
              <a:ext cx="1991845" cy="1979241"/>
            </a:xfrm>
            <a:prstGeom prst="rect">
              <a:avLst/>
            </a:prstGeom>
            <a:effectLst>
              <a:outerShdw blurRad="508000" dist="508000" dir="6000000" sx="40000" sy="40000" algn="ctr" rotWithShape="0">
                <a:srgbClr val="000000">
                  <a:alpha val="60000"/>
                </a:srgbClr>
              </a:outerShdw>
            </a:effectLst>
          </p:spPr>
        </p:pic>
        <p:sp>
          <p:nvSpPr>
            <p:cNvPr id="5" name="Google Shape;151;p8">
              <a:extLst>
                <a:ext uri="{FF2B5EF4-FFF2-40B4-BE49-F238E27FC236}">
                  <a16:creationId xmlns:a16="http://schemas.microsoft.com/office/drawing/2014/main" id="{38309E8A-B009-2413-4FEC-4A6029283039}"/>
                </a:ext>
              </a:extLst>
            </p:cNvPr>
            <p:cNvSpPr txBox="1">
              <a:spLocks/>
            </p:cNvSpPr>
            <p:nvPr/>
          </p:nvSpPr>
          <p:spPr>
            <a:xfrm>
              <a:off x="5267307" y="5433537"/>
              <a:ext cx="2803833" cy="260609"/>
            </a:xfrm>
            <a:prstGeom prst="rect">
              <a:avLst/>
            </a:prstGeom>
            <a:noFill/>
            <a:ln>
              <a:noFill/>
            </a:ln>
          </p:spPr>
          <p:txBody>
            <a:bodyPr spcFirstLastPara="1" wrap="square" lIns="0"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chemeClr val="accent1"/>
                </a:buClr>
                <a:buSzPts val="308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120000"/>
                </a:lnSpc>
                <a:spcBef>
                  <a:spcPts val="500"/>
                </a:spcBef>
                <a:spcAft>
                  <a:spcPts val="0"/>
                </a:spcAft>
                <a:buClr>
                  <a:schemeClr val="accent1"/>
                </a:buClr>
                <a:buSzPts val="3080"/>
                <a:buFont typeface="Calibri"/>
                <a:buNone/>
                <a:defRPr sz="2800" b="0" i="0" u="none" strike="noStrike" cap="none">
                  <a:solidFill>
                    <a:schemeClr val="dk1"/>
                  </a:solidFill>
                  <a:latin typeface="Calibri"/>
                  <a:ea typeface="Calibri"/>
                  <a:cs typeface="Calibri"/>
                  <a:sym typeface="Calibri"/>
                </a:defRPr>
              </a:lvl2pPr>
              <a:lvl3pPr marL="1371600" marR="0" lvl="2" indent="-228600" algn="l" rtl="0">
                <a:lnSpc>
                  <a:spcPct val="120000"/>
                </a:lnSpc>
                <a:spcBef>
                  <a:spcPts val="500"/>
                </a:spcBef>
                <a:spcAft>
                  <a:spcPts val="0"/>
                </a:spcAft>
                <a:buClr>
                  <a:schemeClr val="accent1"/>
                </a:buClr>
                <a:buSzPts val="2640"/>
                <a:buFont typeface="Calibri"/>
                <a:buNone/>
                <a:defRPr sz="2400" b="0" i="0" u="none" strike="noStrike" cap="none">
                  <a:solidFill>
                    <a:schemeClr val="dk1"/>
                  </a:solidFill>
                  <a:latin typeface="Calibri"/>
                  <a:ea typeface="Calibri"/>
                  <a:cs typeface="Calibri"/>
                  <a:sym typeface="Calibri"/>
                </a:defRPr>
              </a:lvl3pPr>
              <a:lvl4pPr marL="1828800" marR="0" lvl="3" indent="-228600" algn="l" rtl="0">
                <a:lnSpc>
                  <a:spcPct val="120000"/>
                </a:lnSpc>
                <a:spcBef>
                  <a:spcPts val="500"/>
                </a:spcBef>
                <a:spcAft>
                  <a:spcPts val="0"/>
                </a:spcAft>
                <a:buClr>
                  <a:schemeClr val="accent1"/>
                </a:buClr>
                <a:buSzPts val="22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120000"/>
                </a:lnSpc>
                <a:spcBef>
                  <a:spcPts val="500"/>
                </a:spcBef>
                <a:spcAft>
                  <a:spcPts val="0"/>
                </a:spcAft>
                <a:buClr>
                  <a:schemeClr val="accent1"/>
                </a:buClr>
                <a:buSzPts val="2200"/>
                <a:buFont typeface="Calibri"/>
                <a:buNone/>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gn="ctr">
                <a:spcBef>
                  <a:spcPts val="0"/>
                </a:spcBef>
              </a:pPr>
              <a:r>
                <a:rPr lang="en-ZA" sz="2400" b="1" dirty="0"/>
                <a:t>Peer-based support</a:t>
              </a:r>
            </a:p>
          </p:txBody>
        </p:sp>
      </p:grpSp>
      <p:sp>
        <p:nvSpPr>
          <p:cNvPr id="12" name="Text Placeholder 19">
            <a:extLst>
              <a:ext uri="{FF2B5EF4-FFF2-40B4-BE49-F238E27FC236}">
                <a16:creationId xmlns:a16="http://schemas.microsoft.com/office/drawing/2014/main" id="{C3D2F0DF-437A-E0C1-0700-CB705A6CED6F}"/>
              </a:ext>
            </a:extLst>
          </p:cNvPr>
          <p:cNvSpPr>
            <a:spLocks noGrp="1"/>
          </p:cNvSpPr>
          <p:nvPr>
            <p:ph type="body" idx="1"/>
          </p:nvPr>
        </p:nvSpPr>
        <p:spPr>
          <a:xfrm>
            <a:off x="5183187" y="5209309"/>
            <a:ext cx="6737063" cy="1277542"/>
          </a:xfrm>
        </p:spPr>
        <p:txBody>
          <a:bodyPr>
            <a:normAutofit/>
          </a:bodyPr>
          <a:lstStyle/>
          <a:p>
            <a:pPr algn="ctr"/>
            <a:r>
              <a:rPr lang="en-ZA" sz="2000" i="1" dirty="0"/>
              <a:t>Creating safe spaces for candid and genuine exploration of issues and challenges young people may be facing.</a:t>
            </a:r>
            <a:endParaRPr lang="en-US" sz="2000" i="1" dirty="0"/>
          </a:p>
        </p:txBody>
      </p:sp>
    </p:spTree>
    <p:extLst>
      <p:ext uri="{BB962C8B-B14F-4D97-AF65-F5344CB8AC3E}">
        <p14:creationId xmlns:p14="http://schemas.microsoft.com/office/powerpoint/2010/main" val="547141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6" name="Google Shape;36;p20">
            <a:extLst>
              <a:ext uri="{FF2B5EF4-FFF2-40B4-BE49-F238E27FC236}">
                <a16:creationId xmlns:a16="http://schemas.microsoft.com/office/drawing/2014/main" id="{AFD37BB9-29B6-54EC-F7DF-8243E9EBFD2C}"/>
              </a:ext>
            </a:extLst>
          </p:cNvPr>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8"/>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p>
            <a:pPr marL="0" lvl="0" indent="0" algn="l" rtl="0">
              <a:lnSpc>
                <a:spcPct val="75000"/>
              </a:lnSpc>
              <a:spcBef>
                <a:spcPts val="0"/>
              </a:spcBef>
              <a:spcAft>
                <a:spcPts val="0"/>
              </a:spcAft>
              <a:buClr>
                <a:schemeClr val="lt1"/>
              </a:buClr>
              <a:buSzPts val="3200"/>
              <a:buFont typeface="Calibri"/>
              <a:buNone/>
            </a:pPr>
            <a:r>
              <a:rPr lang="en-CA" dirty="0"/>
              <a:t>Recommendations</a:t>
            </a:r>
            <a:endParaRPr dirty="0"/>
          </a:p>
        </p:txBody>
      </p:sp>
      <p:pic>
        <p:nvPicPr>
          <p:cNvPr id="4" name="Picture 3">
            <a:extLst>
              <a:ext uri="{FF2B5EF4-FFF2-40B4-BE49-F238E27FC236}">
                <a16:creationId xmlns:a16="http://schemas.microsoft.com/office/drawing/2014/main" id="{6EED7A8E-9E93-99A9-29AE-7B5C35AAA6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0371" y="504689"/>
            <a:ext cx="4092772" cy="4066874"/>
          </a:xfrm>
          <a:prstGeom prst="rect">
            <a:avLst/>
          </a:prstGeom>
          <a:effectLst>
            <a:outerShdw blurRad="508000" dist="508000" dir="6000000" sx="40000" sy="40000" algn="ctr" rotWithShape="0">
              <a:srgbClr val="000000">
                <a:alpha val="60000"/>
              </a:srgbClr>
            </a:outerShdw>
          </a:effectLst>
        </p:spPr>
      </p:pic>
      <p:sp>
        <p:nvSpPr>
          <p:cNvPr id="11" name="Text Placeholder 10">
            <a:extLst>
              <a:ext uri="{FF2B5EF4-FFF2-40B4-BE49-F238E27FC236}">
                <a16:creationId xmlns:a16="http://schemas.microsoft.com/office/drawing/2014/main" id="{F563F215-1337-E8FA-F1BC-191CF96EDB7F}"/>
              </a:ext>
            </a:extLst>
          </p:cNvPr>
          <p:cNvSpPr>
            <a:spLocks noGrp="1"/>
          </p:cNvSpPr>
          <p:nvPr>
            <p:ph type="body" idx="1"/>
          </p:nvPr>
        </p:nvSpPr>
        <p:spPr>
          <a:xfrm>
            <a:off x="5183187" y="5197711"/>
            <a:ext cx="6579321" cy="1289140"/>
          </a:xfrm>
        </p:spPr>
        <p:txBody>
          <a:bodyPr>
            <a:normAutofit/>
          </a:bodyPr>
          <a:lstStyle/>
          <a:p>
            <a:pPr algn="ctr"/>
            <a:r>
              <a:rPr lang="en-ZA" sz="2000" i="1" dirty="0"/>
              <a:t>Forming strategic partnerships with the social and health sector and instituting strong referral mechanisms.</a:t>
            </a:r>
            <a:endParaRPr lang="en-US" sz="2000" i="1" dirty="0"/>
          </a:p>
        </p:txBody>
      </p:sp>
      <p:sp>
        <p:nvSpPr>
          <p:cNvPr id="13" name="TextBox 12">
            <a:extLst>
              <a:ext uri="{FF2B5EF4-FFF2-40B4-BE49-F238E27FC236}">
                <a16:creationId xmlns:a16="http://schemas.microsoft.com/office/drawing/2014/main" id="{3B018194-1C05-A36E-BAEC-AA98540AD516}"/>
              </a:ext>
            </a:extLst>
          </p:cNvPr>
          <p:cNvSpPr txBox="1"/>
          <p:nvPr/>
        </p:nvSpPr>
        <p:spPr>
          <a:xfrm>
            <a:off x="5527964" y="4318577"/>
            <a:ext cx="6096000" cy="505972"/>
          </a:xfrm>
          <a:prstGeom prst="rect">
            <a:avLst/>
          </a:prstGeom>
          <a:noFill/>
        </p:spPr>
        <p:txBody>
          <a:bodyPr wrap="square">
            <a:spAutoFit/>
          </a:bodyPr>
          <a:lstStyle/>
          <a:p>
            <a:pPr marL="0" lvl="0" indent="0" algn="ctr" rtl="0">
              <a:lnSpc>
                <a:spcPct val="120000"/>
              </a:lnSpc>
              <a:spcBef>
                <a:spcPts val="0"/>
              </a:spcBef>
              <a:spcAft>
                <a:spcPts val="0"/>
              </a:spcAft>
              <a:buSzPts val="3080"/>
              <a:buFont typeface="Calibri"/>
              <a:buNone/>
            </a:pPr>
            <a:r>
              <a:rPr lang="en-ZA" sz="2400" b="1" dirty="0">
                <a:latin typeface="Calibri" panose="020F0502020204030204" pitchFamily="34" charset="0"/>
                <a:cs typeface="Calibri" panose="020F0502020204030204" pitchFamily="34" charset="0"/>
              </a:rPr>
              <a:t>Partnerships and referral mechanisms</a:t>
            </a:r>
          </a:p>
        </p:txBody>
      </p:sp>
    </p:spTree>
    <p:extLst>
      <p:ext uri="{BB962C8B-B14F-4D97-AF65-F5344CB8AC3E}">
        <p14:creationId xmlns:p14="http://schemas.microsoft.com/office/powerpoint/2010/main" val="148466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body" idx="1"/>
          </p:nvPr>
        </p:nvSpPr>
        <p:spPr>
          <a:xfrm>
            <a:off x="300877" y="2206729"/>
            <a:ext cx="3356723" cy="1865086"/>
          </a:xfrm>
          <a:prstGeom prst="rect">
            <a:avLst/>
          </a:prstGeom>
          <a:noFill/>
          <a:ln>
            <a:noFill/>
          </a:ln>
        </p:spPr>
        <p:txBody>
          <a:bodyPr spcFirstLastPara="1" wrap="square" lIns="0" tIns="45700" rIns="91425" bIns="45700" anchor="t" anchorCtr="0">
            <a:spAutoFit/>
          </a:bodyPr>
          <a:lstStyle/>
          <a:p>
            <a:pPr marL="228600" lvl="0" indent="-228600" algn="l" rtl="0">
              <a:lnSpc>
                <a:spcPct val="120000"/>
              </a:lnSpc>
              <a:spcBef>
                <a:spcPts val="0"/>
              </a:spcBef>
              <a:spcAft>
                <a:spcPts val="0"/>
              </a:spcAft>
              <a:buClr>
                <a:schemeClr val="accent1"/>
              </a:buClr>
              <a:buSzPts val="2640"/>
              <a:buChar char="•"/>
            </a:pPr>
            <a:r>
              <a:rPr lang="en-ZA" dirty="0"/>
              <a:t>Feasibility and acceptability of recommendations should be explored.</a:t>
            </a:r>
          </a:p>
        </p:txBody>
      </p:sp>
      <p:sp>
        <p:nvSpPr>
          <p:cNvPr id="110" name="Google Shape;110;p4"/>
          <p:cNvSpPr txBox="1">
            <a:spLocks noGrp="1"/>
          </p:cNvSpPr>
          <p:nvPr>
            <p:ph type="title"/>
          </p:nvPr>
        </p:nvSpPr>
        <p:spPr>
          <a:xfrm>
            <a:off x="418641" y="296886"/>
            <a:ext cx="10935159" cy="966369"/>
          </a:xfrm>
          <a:prstGeom prst="rect">
            <a:avLst/>
          </a:prstGeom>
          <a:noFill/>
          <a:ln>
            <a:noFill/>
          </a:ln>
        </p:spPr>
        <p:txBody>
          <a:bodyPr spcFirstLastPara="1" wrap="square" lIns="0" tIns="45700" rIns="91425" bIns="45700" anchor="ctr" anchorCtr="0">
            <a:noAutofit/>
          </a:bodyPr>
          <a:lstStyle/>
          <a:p>
            <a:pPr marL="0" lvl="0" indent="0" algn="l" rtl="0">
              <a:lnSpc>
                <a:spcPct val="75000"/>
              </a:lnSpc>
              <a:spcBef>
                <a:spcPts val="0"/>
              </a:spcBef>
              <a:spcAft>
                <a:spcPts val="0"/>
              </a:spcAft>
              <a:buClr>
                <a:schemeClr val="dk1"/>
              </a:buClr>
              <a:buSzPts val="4400"/>
              <a:buFont typeface="Calibri"/>
              <a:buNone/>
            </a:pPr>
            <a:r>
              <a:rPr lang="en-CA" dirty="0"/>
              <a:t>Conclusions</a:t>
            </a:r>
            <a:endParaRPr dirty="0"/>
          </a:p>
        </p:txBody>
      </p:sp>
      <p:sp>
        <p:nvSpPr>
          <p:cNvPr id="2" name="Google Shape;109;p4">
            <a:extLst>
              <a:ext uri="{FF2B5EF4-FFF2-40B4-BE49-F238E27FC236}">
                <a16:creationId xmlns:a16="http://schemas.microsoft.com/office/drawing/2014/main" id="{EF9EBE4B-9AB5-5CC5-0038-6FE0B8B1CE70}"/>
              </a:ext>
            </a:extLst>
          </p:cNvPr>
          <p:cNvSpPr txBox="1">
            <a:spLocks/>
          </p:cNvSpPr>
          <p:nvPr/>
        </p:nvSpPr>
        <p:spPr>
          <a:xfrm>
            <a:off x="3979576" y="2206729"/>
            <a:ext cx="3502497" cy="3637879"/>
          </a:xfrm>
          <a:prstGeom prst="rect">
            <a:avLst/>
          </a:prstGeom>
          <a:noFill/>
          <a:ln>
            <a:noFill/>
          </a:ln>
        </p:spPr>
        <p:txBody>
          <a:bodyPr spcFirstLastPara="1" wrap="square" lIns="0" tIns="45700" rIns="91425" bIns="45700" anchor="t" anchorCtr="0">
            <a:spAutoFit/>
          </a:bodyPr>
          <a:lstStyle>
            <a:defPPr marR="0" lvl="0" algn="l" rtl="0">
              <a:lnSpc>
                <a:spcPct val="100000"/>
              </a:lnSpc>
              <a:spcBef>
                <a:spcPts val="0"/>
              </a:spcBef>
              <a:spcAft>
                <a:spcPts val="0"/>
              </a:spcAft>
            </a:defPPr>
            <a:lvl1pPr marL="457200" marR="0" lvl="0" indent="-396240" algn="l" rtl="0">
              <a:lnSpc>
                <a:spcPct val="120000"/>
              </a:lnSpc>
              <a:spcBef>
                <a:spcPts val="1000"/>
              </a:spcBef>
              <a:spcAft>
                <a:spcPts val="0"/>
              </a:spcAft>
              <a:buClr>
                <a:schemeClr val="accent1"/>
              </a:buClr>
              <a:buSzPts val="2640"/>
              <a:buFont typeface="Arial"/>
              <a:buChar char="•"/>
              <a:defRPr sz="2400" b="0" i="0" u="none" strike="noStrike" cap="none">
                <a:solidFill>
                  <a:schemeClr val="dk1"/>
                </a:solidFill>
                <a:latin typeface="Calibri"/>
                <a:ea typeface="Calibri"/>
                <a:cs typeface="Calibri"/>
                <a:sym typeface="Calibri"/>
              </a:defRPr>
            </a:lvl1pPr>
            <a:lvl2pPr marL="914400" marR="0" lvl="1" indent="-382269" algn="l" rtl="0">
              <a:lnSpc>
                <a:spcPct val="120000"/>
              </a:lnSpc>
              <a:spcBef>
                <a:spcPts val="500"/>
              </a:spcBef>
              <a:spcAft>
                <a:spcPts val="0"/>
              </a:spcAft>
              <a:buClr>
                <a:schemeClr val="accent1"/>
              </a:buClr>
              <a:buSzPts val="242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20000"/>
              </a:lnSpc>
              <a:spcBef>
                <a:spcPts val="500"/>
              </a:spcBef>
              <a:spcAft>
                <a:spcPts val="0"/>
              </a:spcAft>
              <a:buClr>
                <a:schemeClr val="accent1"/>
              </a:buClr>
              <a:buSzPts val="2200"/>
              <a:buFont typeface="Arial"/>
              <a:buChar char="•"/>
              <a:defRPr sz="2000" b="0" i="0" u="none" strike="noStrike" cap="none">
                <a:solidFill>
                  <a:schemeClr val="dk1"/>
                </a:solidFill>
                <a:latin typeface="Calibri"/>
                <a:ea typeface="Calibri"/>
                <a:cs typeface="Calibri"/>
                <a:sym typeface="Calibri"/>
              </a:defRPr>
            </a:lvl3pPr>
            <a:lvl4pPr marL="1828800" marR="0" lvl="3" indent="-354330" algn="l" rtl="0">
              <a:lnSpc>
                <a:spcPct val="120000"/>
              </a:lnSpc>
              <a:spcBef>
                <a:spcPts val="500"/>
              </a:spcBef>
              <a:spcAft>
                <a:spcPts val="0"/>
              </a:spcAft>
              <a:buClr>
                <a:schemeClr val="accent1"/>
              </a:buClr>
              <a:buSzPts val="1980"/>
              <a:buFont typeface="Arial"/>
              <a:buChar char="•"/>
              <a:defRPr sz="1800" b="0" i="0" u="none" strike="noStrike" cap="none">
                <a:solidFill>
                  <a:schemeClr val="dk1"/>
                </a:solidFill>
                <a:latin typeface="Calibri"/>
                <a:ea typeface="Calibri"/>
                <a:cs typeface="Calibri"/>
                <a:sym typeface="Calibri"/>
              </a:defRPr>
            </a:lvl4pPr>
            <a:lvl5pPr marL="2286000" marR="0" lvl="4" indent="-340360" algn="l" rtl="0">
              <a:lnSpc>
                <a:spcPct val="120000"/>
              </a:lnSpc>
              <a:spcBef>
                <a:spcPts val="500"/>
              </a:spcBef>
              <a:spcAft>
                <a:spcPts val="0"/>
              </a:spcAft>
              <a:buClr>
                <a:schemeClr val="accent1"/>
              </a:buClr>
              <a:buSzPts val="176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pPr>
            <a:r>
              <a:rPr lang="en-ZA" dirty="0"/>
              <a:t>Integration opportunities should be identified, and where not possible to implement all recommendations, prioritised through stakeholder engagements. </a:t>
            </a:r>
          </a:p>
        </p:txBody>
      </p:sp>
      <p:sp>
        <p:nvSpPr>
          <p:cNvPr id="3" name="Google Shape;109;p4">
            <a:extLst>
              <a:ext uri="{FF2B5EF4-FFF2-40B4-BE49-F238E27FC236}">
                <a16:creationId xmlns:a16="http://schemas.microsoft.com/office/drawing/2014/main" id="{44EEE7D3-EED2-78B5-9420-5F8A5A2621EC}"/>
              </a:ext>
            </a:extLst>
          </p:cNvPr>
          <p:cNvSpPr txBox="1">
            <a:spLocks/>
          </p:cNvSpPr>
          <p:nvPr/>
        </p:nvSpPr>
        <p:spPr>
          <a:xfrm>
            <a:off x="8212425" y="2206729"/>
            <a:ext cx="3502497" cy="3637879"/>
          </a:xfrm>
          <a:prstGeom prst="rect">
            <a:avLst/>
          </a:prstGeom>
          <a:noFill/>
          <a:ln>
            <a:noFill/>
          </a:ln>
        </p:spPr>
        <p:txBody>
          <a:bodyPr spcFirstLastPara="1" wrap="square" lIns="0" tIns="45700" rIns="91425" bIns="45700" anchor="t" anchorCtr="0">
            <a:spAutoFit/>
          </a:bodyPr>
          <a:lstStyle>
            <a:defPPr marR="0" lvl="0" algn="l" rtl="0">
              <a:lnSpc>
                <a:spcPct val="100000"/>
              </a:lnSpc>
              <a:spcBef>
                <a:spcPts val="0"/>
              </a:spcBef>
              <a:spcAft>
                <a:spcPts val="0"/>
              </a:spcAft>
            </a:defPPr>
            <a:lvl1pPr marL="457200" marR="0" lvl="0" indent="-396240" algn="l" rtl="0">
              <a:lnSpc>
                <a:spcPct val="120000"/>
              </a:lnSpc>
              <a:spcBef>
                <a:spcPts val="1000"/>
              </a:spcBef>
              <a:spcAft>
                <a:spcPts val="0"/>
              </a:spcAft>
              <a:buClr>
                <a:schemeClr val="accent1"/>
              </a:buClr>
              <a:buSzPts val="2640"/>
              <a:buFont typeface="Arial"/>
              <a:buChar char="•"/>
              <a:defRPr sz="2400" b="0" i="0" u="none" strike="noStrike" cap="none">
                <a:solidFill>
                  <a:schemeClr val="dk1"/>
                </a:solidFill>
                <a:latin typeface="Calibri"/>
                <a:ea typeface="Calibri"/>
                <a:cs typeface="Calibri"/>
                <a:sym typeface="Calibri"/>
              </a:defRPr>
            </a:lvl1pPr>
            <a:lvl2pPr marL="914400" marR="0" lvl="1" indent="-382269" algn="l" rtl="0">
              <a:lnSpc>
                <a:spcPct val="120000"/>
              </a:lnSpc>
              <a:spcBef>
                <a:spcPts val="500"/>
              </a:spcBef>
              <a:spcAft>
                <a:spcPts val="0"/>
              </a:spcAft>
              <a:buClr>
                <a:schemeClr val="accent1"/>
              </a:buClr>
              <a:buSzPts val="242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20000"/>
              </a:lnSpc>
              <a:spcBef>
                <a:spcPts val="500"/>
              </a:spcBef>
              <a:spcAft>
                <a:spcPts val="0"/>
              </a:spcAft>
              <a:buClr>
                <a:schemeClr val="accent1"/>
              </a:buClr>
              <a:buSzPts val="2200"/>
              <a:buFont typeface="Arial"/>
              <a:buChar char="•"/>
              <a:defRPr sz="2000" b="0" i="0" u="none" strike="noStrike" cap="none">
                <a:solidFill>
                  <a:schemeClr val="dk1"/>
                </a:solidFill>
                <a:latin typeface="Calibri"/>
                <a:ea typeface="Calibri"/>
                <a:cs typeface="Calibri"/>
                <a:sym typeface="Calibri"/>
              </a:defRPr>
            </a:lvl3pPr>
            <a:lvl4pPr marL="1828800" marR="0" lvl="3" indent="-354330" algn="l" rtl="0">
              <a:lnSpc>
                <a:spcPct val="120000"/>
              </a:lnSpc>
              <a:spcBef>
                <a:spcPts val="500"/>
              </a:spcBef>
              <a:spcAft>
                <a:spcPts val="0"/>
              </a:spcAft>
              <a:buClr>
                <a:schemeClr val="accent1"/>
              </a:buClr>
              <a:buSzPts val="1980"/>
              <a:buFont typeface="Arial"/>
              <a:buChar char="•"/>
              <a:defRPr sz="1800" b="0" i="0" u="none" strike="noStrike" cap="none">
                <a:solidFill>
                  <a:schemeClr val="dk1"/>
                </a:solidFill>
                <a:latin typeface="Calibri"/>
                <a:ea typeface="Calibri"/>
                <a:cs typeface="Calibri"/>
                <a:sym typeface="Calibri"/>
              </a:defRPr>
            </a:lvl4pPr>
            <a:lvl5pPr marL="2286000" marR="0" lvl="4" indent="-340360" algn="l" rtl="0">
              <a:lnSpc>
                <a:spcPct val="120000"/>
              </a:lnSpc>
              <a:spcBef>
                <a:spcPts val="500"/>
              </a:spcBef>
              <a:spcAft>
                <a:spcPts val="0"/>
              </a:spcAft>
              <a:buClr>
                <a:schemeClr val="accent1"/>
              </a:buClr>
              <a:buSzPts val="176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pPr>
            <a:r>
              <a:rPr lang="en-ZA" dirty="0"/>
              <a:t>Intervention should involve strong monitoring and evaluation mechanisms, implementation-science research, and costing analysis to support scale-up. </a:t>
            </a:r>
          </a:p>
        </p:txBody>
      </p:sp>
    </p:spTree>
    <p:extLst>
      <p:ext uri="{BB962C8B-B14F-4D97-AF65-F5344CB8AC3E}">
        <p14:creationId xmlns:p14="http://schemas.microsoft.com/office/powerpoint/2010/main" val="3455714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p:nvPr/>
        </p:nvSpPr>
        <p:spPr>
          <a:xfrm>
            <a:off x="0" y="3700900"/>
            <a:ext cx="12192000" cy="1511809"/>
          </a:xfrm>
          <a:prstGeom prst="rect">
            <a:avLst/>
          </a:prstGeom>
          <a:noFill/>
          <a:ln>
            <a:noFill/>
          </a:ln>
        </p:spPr>
        <p:txBody>
          <a:bodyPr spcFirstLastPara="1" wrap="square" lIns="0" tIns="45700" rIns="91425" bIns="45700" anchor="t" anchorCtr="0">
            <a:normAutofit/>
          </a:bodyPr>
          <a:lstStyle/>
          <a:p>
            <a:pPr marL="0" marR="0" lvl="0" indent="0" algn="ctr" rtl="0">
              <a:lnSpc>
                <a:spcPct val="120000"/>
              </a:lnSpc>
              <a:spcBef>
                <a:spcPts val="0"/>
              </a:spcBef>
              <a:spcAft>
                <a:spcPts val="0"/>
              </a:spcAft>
              <a:buClr>
                <a:srgbClr val="000000"/>
              </a:buClr>
              <a:buSzPts val="3080"/>
              <a:buFont typeface="Calibri"/>
              <a:buNone/>
            </a:pPr>
            <a:r>
              <a:rPr lang="en-CA" sz="6000" b="1" i="0" u="none" strike="noStrike" cap="none" dirty="0">
                <a:solidFill>
                  <a:srgbClr val="000000"/>
                </a:solidFill>
                <a:latin typeface="Calibri"/>
                <a:ea typeface="Calibri"/>
                <a:cs typeface="Calibri"/>
                <a:sym typeface="Calibri"/>
              </a:rPr>
              <a:t>Thank you!</a:t>
            </a:r>
            <a:endParaRPr dirty="0">
              <a:latin typeface="Calibri" panose="020F0502020204030204" pitchFamily="34" charset="0"/>
              <a:cs typeface="Calibri" panose="020F0502020204030204" pitchFamily="34" charset="0"/>
            </a:endParaRPr>
          </a:p>
        </p:txBody>
      </p:sp>
      <p:sp>
        <p:nvSpPr>
          <p:cNvPr id="167" name="Google Shape;167;p11"/>
          <p:cNvSpPr txBox="1">
            <a:spLocks noGrp="1"/>
          </p:cNvSpPr>
          <p:nvPr>
            <p:ph type="subTitle" idx="4294967295"/>
          </p:nvPr>
        </p:nvSpPr>
        <p:spPr>
          <a:xfrm>
            <a:off x="1880152" y="4779853"/>
            <a:ext cx="8431695" cy="1600200"/>
          </a:xfrm>
          <a:prstGeom prst="rect">
            <a:avLst/>
          </a:prstGeom>
          <a:noFill/>
          <a:ln>
            <a:noFill/>
          </a:ln>
        </p:spPr>
        <p:txBody>
          <a:bodyPr spcFirstLastPara="1" wrap="square" lIns="0" tIns="45700" rIns="91425" bIns="45700" anchor="t" anchorCtr="0">
            <a:normAutofit/>
          </a:bodyPr>
          <a:lstStyle/>
          <a:p>
            <a:pPr marL="0" lvl="0" indent="0" algn="ctr" rtl="0">
              <a:lnSpc>
                <a:spcPct val="120000"/>
              </a:lnSpc>
              <a:spcBef>
                <a:spcPts val="0"/>
              </a:spcBef>
              <a:spcAft>
                <a:spcPts val="0"/>
              </a:spcAft>
              <a:buSzPts val="2640"/>
              <a:buNone/>
            </a:pPr>
            <a:r>
              <a:rPr lang="en-ZA" dirty="0"/>
              <a:t>Thank you to the HEY BABY team, our partners and our funders.</a:t>
            </a:r>
            <a:endParaRPr dirty="0"/>
          </a:p>
        </p:txBody>
      </p:sp>
      <p:grpSp>
        <p:nvGrpSpPr>
          <p:cNvPr id="47" name="Group 46">
            <a:extLst>
              <a:ext uri="{FF2B5EF4-FFF2-40B4-BE49-F238E27FC236}">
                <a16:creationId xmlns:a16="http://schemas.microsoft.com/office/drawing/2014/main" id="{E3204902-A0C8-5CF9-78B6-4AFC861393C4}"/>
              </a:ext>
            </a:extLst>
          </p:cNvPr>
          <p:cNvGrpSpPr/>
          <p:nvPr/>
        </p:nvGrpSpPr>
        <p:grpSpPr>
          <a:xfrm>
            <a:off x="467361" y="853491"/>
            <a:ext cx="11149594" cy="2364136"/>
            <a:chOff x="467361" y="853491"/>
            <a:chExt cx="11149594" cy="2364136"/>
          </a:xfrm>
        </p:grpSpPr>
        <p:pic>
          <p:nvPicPr>
            <p:cNvPr id="15" name="Picture 14">
              <a:extLst>
                <a:ext uri="{FF2B5EF4-FFF2-40B4-BE49-F238E27FC236}">
                  <a16:creationId xmlns:a16="http://schemas.microsoft.com/office/drawing/2014/main" id="{4CE0B1E9-E5C2-90D2-E229-7FDE7C5EF9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361" y="1770883"/>
              <a:ext cx="1918226" cy="632817"/>
            </a:xfrm>
            <a:prstGeom prst="rect">
              <a:avLst/>
            </a:prstGeom>
          </p:spPr>
        </p:pic>
        <p:pic>
          <p:nvPicPr>
            <p:cNvPr id="17" name="Picture 16">
              <a:extLst>
                <a:ext uri="{FF2B5EF4-FFF2-40B4-BE49-F238E27FC236}">
                  <a16:creationId xmlns:a16="http://schemas.microsoft.com/office/drawing/2014/main" id="{2B31EE40-7BF5-694C-B055-470D2438CB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4751" y="1914602"/>
              <a:ext cx="2449854" cy="356710"/>
            </a:xfrm>
            <a:prstGeom prst="rect">
              <a:avLst/>
            </a:prstGeom>
          </p:spPr>
        </p:pic>
        <p:pic>
          <p:nvPicPr>
            <p:cNvPr id="19" name="Picture 18">
              <a:extLst>
                <a:ext uri="{FF2B5EF4-FFF2-40B4-BE49-F238E27FC236}">
                  <a16:creationId xmlns:a16="http://schemas.microsoft.com/office/drawing/2014/main" id="{21040AE8-392A-539C-C9C9-39CBAFAFBF8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92828" y="1703903"/>
              <a:ext cx="793434" cy="738309"/>
            </a:xfrm>
            <a:prstGeom prst="rect">
              <a:avLst/>
            </a:prstGeom>
          </p:spPr>
        </p:pic>
        <p:pic>
          <p:nvPicPr>
            <p:cNvPr id="21" name="Picture 20">
              <a:extLst>
                <a:ext uri="{FF2B5EF4-FFF2-40B4-BE49-F238E27FC236}">
                  <a16:creationId xmlns:a16="http://schemas.microsoft.com/office/drawing/2014/main" id="{81F4496A-E279-1DF1-8266-98E055C207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93492" y="1802007"/>
              <a:ext cx="573325" cy="570569"/>
            </a:xfrm>
            <a:prstGeom prst="rect">
              <a:avLst/>
            </a:prstGeom>
          </p:spPr>
        </p:pic>
        <p:pic>
          <p:nvPicPr>
            <p:cNvPr id="23" name="Picture 22">
              <a:extLst>
                <a:ext uri="{FF2B5EF4-FFF2-40B4-BE49-F238E27FC236}">
                  <a16:creationId xmlns:a16="http://schemas.microsoft.com/office/drawing/2014/main" id="{C367BDBA-6483-5F1A-71A9-957B206D7196}"/>
                </a:ext>
              </a:extLst>
            </p:cNvPr>
            <p:cNvPicPr>
              <a:picLocks noChangeAspect="1"/>
            </p:cNvPicPr>
            <p:nvPr/>
          </p:nvPicPr>
          <p:blipFill>
            <a:blip r:embed="rId7"/>
            <a:stretch>
              <a:fillRect/>
            </a:stretch>
          </p:blipFill>
          <p:spPr>
            <a:xfrm>
              <a:off x="7574045" y="1906755"/>
              <a:ext cx="1388215" cy="334659"/>
            </a:xfrm>
            <a:prstGeom prst="rect">
              <a:avLst/>
            </a:prstGeom>
          </p:spPr>
        </p:pic>
        <p:pic>
          <p:nvPicPr>
            <p:cNvPr id="25" name="Picture 24">
              <a:extLst>
                <a:ext uri="{FF2B5EF4-FFF2-40B4-BE49-F238E27FC236}">
                  <a16:creationId xmlns:a16="http://schemas.microsoft.com/office/drawing/2014/main" id="{AD9D3FED-7E63-B2A7-DE66-3AF09C894F6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27231" y="1860736"/>
              <a:ext cx="867156" cy="453108"/>
            </a:xfrm>
            <a:prstGeom prst="rect">
              <a:avLst/>
            </a:prstGeom>
          </p:spPr>
        </p:pic>
        <p:pic>
          <p:nvPicPr>
            <p:cNvPr id="27" name="Picture 26">
              <a:extLst>
                <a:ext uri="{FF2B5EF4-FFF2-40B4-BE49-F238E27FC236}">
                  <a16:creationId xmlns:a16="http://schemas.microsoft.com/office/drawing/2014/main" id="{BE4C34DE-9A71-8168-B92A-654B269B473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559358" y="1691807"/>
              <a:ext cx="1057597" cy="705066"/>
            </a:xfrm>
            <a:prstGeom prst="rect">
              <a:avLst/>
            </a:prstGeom>
          </p:spPr>
        </p:pic>
        <p:pic>
          <p:nvPicPr>
            <p:cNvPr id="29" name="Picture 28">
              <a:extLst>
                <a:ext uri="{FF2B5EF4-FFF2-40B4-BE49-F238E27FC236}">
                  <a16:creationId xmlns:a16="http://schemas.microsoft.com/office/drawing/2014/main" id="{8969A58E-EE1D-23EE-576B-2A443972B96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3800" y="2601204"/>
              <a:ext cx="1069455" cy="616422"/>
            </a:xfrm>
            <a:prstGeom prst="rect">
              <a:avLst/>
            </a:prstGeom>
          </p:spPr>
        </p:pic>
        <p:pic>
          <p:nvPicPr>
            <p:cNvPr id="31" name="Picture 30">
              <a:extLst>
                <a:ext uri="{FF2B5EF4-FFF2-40B4-BE49-F238E27FC236}">
                  <a16:creationId xmlns:a16="http://schemas.microsoft.com/office/drawing/2014/main" id="{03BA65E5-30A1-CD9F-FE39-0D3A8E78F21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58968" y="2547603"/>
              <a:ext cx="607272" cy="670024"/>
            </a:xfrm>
            <a:prstGeom prst="rect">
              <a:avLst/>
            </a:prstGeom>
          </p:spPr>
        </p:pic>
        <p:pic>
          <p:nvPicPr>
            <p:cNvPr id="34" name="Picture 33">
              <a:extLst>
                <a:ext uri="{FF2B5EF4-FFF2-40B4-BE49-F238E27FC236}">
                  <a16:creationId xmlns:a16="http://schemas.microsoft.com/office/drawing/2014/main" id="{039DB1ED-A85F-121A-F687-659418662F1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334374" y="2528061"/>
              <a:ext cx="643926" cy="669037"/>
            </a:xfrm>
            <a:prstGeom prst="rect">
              <a:avLst/>
            </a:prstGeom>
          </p:spPr>
        </p:pic>
        <p:pic>
          <p:nvPicPr>
            <p:cNvPr id="36" name="Picture 35">
              <a:extLst>
                <a:ext uri="{FF2B5EF4-FFF2-40B4-BE49-F238E27FC236}">
                  <a16:creationId xmlns:a16="http://schemas.microsoft.com/office/drawing/2014/main" id="{38C87615-DA72-3098-792C-CA8384B2730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452541" y="2567294"/>
              <a:ext cx="1246384" cy="588503"/>
            </a:xfrm>
            <a:prstGeom prst="rect">
              <a:avLst/>
            </a:prstGeom>
          </p:spPr>
        </p:pic>
        <p:pic>
          <p:nvPicPr>
            <p:cNvPr id="38" name="Picture 37">
              <a:extLst>
                <a:ext uri="{FF2B5EF4-FFF2-40B4-BE49-F238E27FC236}">
                  <a16:creationId xmlns:a16="http://schemas.microsoft.com/office/drawing/2014/main" id="{3EE28C5E-EEC4-5EF3-57DC-06EFAE1F9B1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183199" y="2580692"/>
              <a:ext cx="1516083" cy="586219"/>
            </a:xfrm>
            <a:prstGeom prst="rect">
              <a:avLst/>
            </a:prstGeom>
          </p:spPr>
        </p:pic>
        <p:pic>
          <p:nvPicPr>
            <p:cNvPr id="40" name="Picture 39">
              <a:extLst>
                <a:ext uri="{FF2B5EF4-FFF2-40B4-BE49-F238E27FC236}">
                  <a16:creationId xmlns:a16="http://schemas.microsoft.com/office/drawing/2014/main" id="{38A76599-AA05-6906-B927-9B2BC196168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114285" y="2601204"/>
              <a:ext cx="1516083" cy="555897"/>
            </a:xfrm>
            <a:prstGeom prst="rect">
              <a:avLst/>
            </a:prstGeom>
          </p:spPr>
        </p:pic>
        <p:pic>
          <p:nvPicPr>
            <p:cNvPr id="42" name="Picture 41">
              <a:extLst>
                <a:ext uri="{FF2B5EF4-FFF2-40B4-BE49-F238E27FC236}">
                  <a16:creationId xmlns:a16="http://schemas.microsoft.com/office/drawing/2014/main" id="{093AA9D0-DD44-68C1-0775-452412F26E77}"/>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9888531" y="2524434"/>
              <a:ext cx="1728424" cy="630470"/>
            </a:xfrm>
            <a:prstGeom prst="rect">
              <a:avLst/>
            </a:prstGeom>
          </p:spPr>
        </p:pic>
        <p:pic>
          <p:nvPicPr>
            <p:cNvPr id="3" name="Picture 2">
              <a:extLst>
                <a:ext uri="{FF2B5EF4-FFF2-40B4-BE49-F238E27FC236}">
                  <a16:creationId xmlns:a16="http://schemas.microsoft.com/office/drawing/2014/main" id="{D1B08CEA-B7AE-04A0-E8DA-EC31307C5CE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05702" y="853491"/>
              <a:ext cx="838315" cy="838315"/>
            </a:xfrm>
            <a:prstGeom prst="rect">
              <a:avLst/>
            </a:prstGeom>
          </p:spPr>
        </p:pic>
        <p:pic>
          <p:nvPicPr>
            <p:cNvPr id="5" name="Picture 4">
              <a:extLst>
                <a:ext uri="{FF2B5EF4-FFF2-40B4-BE49-F238E27FC236}">
                  <a16:creationId xmlns:a16="http://schemas.microsoft.com/office/drawing/2014/main" id="{0A3CBCC9-69C6-6EFF-9088-8258AA2EF9FE}"/>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588436" y="1075196"/>
              <a:ext cx="1390834" cy="409406"/>
            </a:xfrm>
            <a:prstGeom prst="rect">
              <a:avLst/>
            </a:prstGeom>
          </p:spPr>
        </p:pic>
        <p:pic>
          <p:nvPicPr>
            <p:cNvPr id="7" name="Picture 6">
              <a:extLst>
                <a:ext uri="{FF2B5EF4-FFF2-40B4-BE49-F238E27FC236}">
                  <a16:creationId xmlns:a16="http://schemas.microsoft.com/office/drawing/2014/main" id="{4F72B28D-212D-4BD4-5999-C555500A4C35}"/>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331340" y="1033684"/>
              <a:ext cx="1271862" cy="492430"/>
            </a:xfrm>
            <a:prstGeom prst="rect">
              <a:avLst/>
            </a:prstGeom>
          </p:spPr>
        </p:pic>
        <p:pic>
          <p:nvPicPr>
            <p:cNvPr id="9" name="Picture 8">
              <a:extLst>
                <a:ext uri="{FF2B5EF4-FFF2-40B4-BE49-F238E27FC236}">
                  <a16:creationId xmlns:a16="http://schemas.microsoft.com/office/drawing/2014/main" id="{2CE7EE15-6EEF-1FF7-B751-CEDEB9109DD4}"/>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880103" y="931252"/>
              <a:ext cx="988002" cy="711893"/>
            </a:xfrm>
            <a:prstGeom prst="rect">
              <a:avLst/>
            </a:prstGeom>
          </p:spPr>
        </p:pic>
        <p:pic>
          <p:nvPicPr>
            <p:cNvPr id="11" name="Picture 10">
              <a:extLst>
                <a:ext uri="{FF2B5EF4-FFF2-40B4-BE49-F238E27FC236}">
                  <a16:creationId xmlns:a16="http://schemas.microsoft.com/office/drawing/2014/main" id="{6E497BA8-63F3-734F-3680-DA764D9EE43C}"/>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254862" y="1075196"/>
              <a:ext cx="1732913" cy="406361"/>
            </a:xfrm>
            <a:prstGeom prst="rect">
              <a:avLst/>
            </a:prstGeom>
          </p:spPr>
        </p:pic>
        <p:pic>
          <p:nvPicPr>
            <p:cNvPr id="12" name="Picture 11" descr="Research England – UKRI">
              <a:extLst>
                <a:ext uri="{FF2B5EF4-FFF2-40B4-BE49-F238E27FC236}">
                  <a16:creationId xmlns:a16="http://schemas.microsoft.com/office/drawing/2014/main" id="{D2EB002D-FF9A-BACC-6FC7-1AAE53B7A4F3}"/>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r="16590"/>
            <a:stretch/>
          </p:blipFill>
          <p:spPr bwMode="auto">
            <a:xfrm>
              <a:off x="8416178" y="941943"/>
              <a:ext cx="652704" cy="651485"/>
            </a:xfrm>
            <a:prstGeom prst="rect">
              <a:avLst/>
            </a:prstGeom>
            <a:noFill/>
            <a:ln>
              <a:noFill/>
            </a:ln>
            <a:extLst>
              <a:ext uri="{53640926-AAD7-44D8-BBD7-CCE9431645EC}">
                <a14:shadowObscured xmlns:a14="http://schemas.microsoft.com/office/drawing/2010/main"/>
              </a:ext>
            </a:extLst>
          </p:spPr>
        </p:pic>
        <p:pic>
          <p:nvPicPr>
            <p:cNvPr id="13" name="Picture 12" descr="Medical Research Council (MRC) – UKRI">
              <a:extLst>
                <a:ext uri="{FF2B5EF4-FFF2-40B4-BE49-F238E27FC236}">
                  <a16:creationId xmlns:a16="http://schemas.microsoft.com/office/drawing/2014/main" id="{5C2266BF-12C0-5500-2074-8DBD0BD15816}"/>
                </a:ext>
              </a:extLst>
            </p:cNvPr>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9420952" y="925489"/>
              <a:ext cx="794093" cy="660017"/>
            </a:xfrm>
            <a:prstGeom prst="rect">
              <a:avLst/>
            </a:prstGeom>
            <a:noFill/>
            <a:ln>
              <a:noFill/>
            </a:ln>
          </p:spPr>
        </p:pic>
        <p:pic>
          <p:nvPicPr>
            <p:cNvPr id="45" name="Picture 44">
              <a:extLst>
                <a:ext uri="{FF2B5EF4-FFF2-40B4-BE49-F238E27FC236}">
                  <a16:creationId xmlns:a16="http://schemas.microsoft.com/office/drawing/2014/main" id="{50436ECE-E06A-4EA0-6E7B-877AF08422F1}"/>
                </a:ext>
              </a:extLst>
            </p:cNvPr>
            <p:cNvPicPr>
              <a:picLocks noChangeAspect="1"/>
            </p:cNvPicPr>
            <p:nvPr/>
          </p:nvPicPr>
          <p:blipFill>
            <a:blip r:embed="rId24"/>
            <a:stretch>
              <a:fillRect/>
            </a:stretch>
          </p:blipFill>
          <p:spPr>
            <a:xfrm>
              <a:off x="10260925" y="984321"/>
              <a:ext cx="1356030" cy="461123"/>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229b75e279d_0_0"/>
          <p:cNvSpPr txBox="1">
            <a:spLocks noGrp="1"/>
          </p:cNvSpPr>
          <p:nvPr>
            <p:ph type="body" idx="1"/>
          </p:nvPr>
        </p:nvSpPr>
        <p:spPr>
          <a:xfrm>
            <a:off x="418641" y="1947043"/>
            <a:ext cx="10935300" cy="3796800"/>
          </a:xfrm>
          <a:prstGeom prst="rect">
            <a:avLst/>
          </a:prstGeom>
          <a:noFill/>
          <a:ln>
            <a:noFill/>
          </a:ln>
        </p:spPr>
        <p:txBody>
          <a:bodyPr spcFirstLastPara="1" wrap="square" lIns="0" tIns="45700" rIns="91425" bIns="45700" anchor="t" anchorCtr="0">
            <a:normAutofit/>
          </a:bodyPr>
          <a:lstStyle/>
          <a:p>
            <a:pPr marL="228600" lvl="0" indent="-228600" algn="l" rtl="0">
              <a:lnSpc>
                <a:spcPct val="120000"/>
              </a:lnSpc>
              <a:spcBef>
                <a:spcPts val="1000"/>
              </a:spcBef>
              <a:spcAft>
                <a:spcPts val="0"/>
              </a:spcAft>
              <a:buClr>
                <a:schemeClr val="accent1"/>
              </a:buClr>
              <a:buSzPts val="2640"/>
              <a:buChar char="•"/>
            </a:pPr>
            <a:r>
              <a:rPr lang="en-ZA" dirty="0"/>
              <a:t>I confirm that I have no conflicts of interest to disclose</a:t>
            </a:r>
            <a:endParaRPr dirty="0"/>
          </a:p>
          <a:p>
            <a:pPr marL="228600" lvl="0" indent="-60960" algn="l" rtl="0">
              <a:lnSpc>
                <a:spcPct val="120000"/>
              </a:lnSpc>
              <a:spcBef>
                <a:spcPts val="1000"/>
              </a:spcBef>
              <a:spcAft>
                <a:spcPts val="0"/>
              </a:spcAft>
              <a:buClr>
                <a:schemeClr val="accent1"/>
              </a:buClr>
              <a:buSzPts val="2640"/>
              <a:buNone/>
            </a:pPr>
            <a:endParaRPr dirty="0"/>
          </a:p>
        </p:txBody>
      </p:sp>
      <p:sp>
        <p:nvSpPr>
          <p:cNvPr id="104" name="Google Shape;104;g229b75e279d_0_0"/>
          <p:cNvSpPr txBox="1">
            <a:spLocks noGrp="1"/>
          </p:cNvSpPr>
          <p:nvPr>
            <p:ph type="title"/>
          </p:nvPr>
        </p:nvSpPr>
        <p:spPr>
          <a:xfrm>
            <a:off x="418641" y="296886"/>
            <a:ext cx="10935300" cy="966300"/>
          </a:xfrm>
          <a:prstGeom prst="rect">
            <a:avLst/>
          </a:prstGeom>
          <a:noFill/>
          <a:ln>
            <a:noFill/>
          </a:ln>
        </p:spPr>
        <p:txBody>
          <a:bodyPr spcFirstLastPara="1" wrap="square" lIns="0" tIns="45700" rIns="91425" bIns="45700" anchor="ctr" anchorCtr="0">
            <a:noAutofit/>
          </a:bodyPr>
          <a:lstStyle/>
          <a:p>
            <a:pPr marL="0" lvl="0" indent="0" algn="l" rtl="0">
              <a:lnSpc>
                <a:spcPct val="75000"/>
              </a:lnSpc>
              <a:spcBef>
                <a:spcPts val="0"/>
              </a:spcBef>
              <a:spcAft>
                <a:spcPts val="0"/>
              </a:spcAft>
              <a:buClr>
                <a:schemeClr val="dk1"/>
              </a:buClr>
              <a:buSzPts val="4400"/>
              <a:buFont typeface="Calibri"/>
              <a:buNone/>
            </a:pPr>
            <a:r>
              <a:rPr lang="en-CA"/>
              <a:t>Conflict of interest disclosure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5" name="Google Shape;47;p23">
            <a:extLst>
              <a:ext uri="{FF2B5EF4-FFF2-40B4-BE49-F238E27FC236}">
                <a16:creationId xmlns:a16="http://schemas.microsoft.com/office/drawing/2014/main" id="{C4E83025-A923-6D2A-FD22-1348E5515D16}"/>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295522" y="2369542"/>
            <a:ext cx="1668474" cy="1721870"/>
          </a:xfrm>
          <a:prstGeom prst="rect">
            <a:avLst/>
          </a:prstGeom>
          <a:noFill/>
          <a:ln>
            <a:noFill/>
          </a:ln>
        </p:spPr>
      </p:pic>
      <p:pic>
        <p:nvPicPr>
          <p:cNvPr id="4" name="Google Shape;47;p23">
            <a:extLst>
              <a:ext uri="{FF2B5EF4-FFF2-40B4-BE49-F238E27FC236}">
                <a16:creationId xmlns:a16="http://schemas.microsoft.com/office/drawing/2014/main" id="{0287293E-D4D6-20E0-8836-49D2CE12F362}"/>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68022" y="2369542"/>
            <a:ext cx="1668474" cy="1721870"/>
          </a:xfrm>
          <a:prstGeom prst="rect">
            <a:avLst/>
          </a:prstGeom>
          <a:noFill/>
          <a:ln>
            <a:noFill/>
          </a:ln>
        </p:spPr>
      </p:pic>
      <p:pic>
        <p:nvPicPr>
          <p:cNvPr id="3" name="Google Shape;47;p23">
            <a:extLst>
              <a:ext uri="{FF2B5EF4-FFF2-40B4-BE49-F238E27FC236}">
                <a16:creationId xmlns:a16="http://schemas.microsoft.com/office/drawing/2014/main" id="{F35F97C5-45D0-2857-6DBD-78180D4488CC}"/>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5122" y="2369542"/>
            <a:ext cx="1668474" cy="1721870"/>
          </a:xfrm>
          <a:prstGeom prst="rect">
            <a:avLst/>
          </a:prstGeom>
          <a:noFill/>
          <a:ln>
            <a:noFill/>
          </a:ln>
        </p:spPr>
      </p:pic>
      <p:sp>
        <p:nvSpPr>
          <p:cNvPr id="110" name="Google Shape;110;p4"/>
          <p:cNvSpPr txBox="1">
            <a:spLocks noGrp="1"/>
          </p:cNvSpPr>
          <p:nvPr>
            <p:ph type="title"/>
          </p:nvPr>
        </p:nvSpPr>
        <p:spPr>
          <a:xfrm>
            <a:off x="418641" y="234256"/>
            <a:ext cx="10935159" cy="966369"/>
          </a:xfrm>
          <a:prstGeom prst="rect">
            <a:avLst/>
          </a:prstGeom>
          <a:noFill/>
          <a:ln>
            <a:noFill/>
          </a:ln>
        </p:spPr>
        <p:txBody>
          <a:bodyPr spcFirstLastPara="1" wrap="square" lIns="0" tIns="45700" rIns="91425" bIns="45700" anchor="ctr" anchorCtr="0">
            <a:noAutofit/>
          </a:bodyPr>
          <a:lstStyle/>
          <a:p>
            <a:pPr marL="0" lvl="0" indent="0" algn="l" rtl="0">
              <a:lnSpc>
                <a:spcPct val="75000"/>
              </a:lnSpc>
              <a:spcBef>
                <a:spcPts val="0"/>
              </a:spcBef>
              <a:spcAft>
                <a:spcPts val="0"/>
              </a:spcAft>
              <a:buClr>
                <a:schemeClr val="dk1"/>
              </a:buClr>
              <a:buSzPts val="4400"/>
              <a:buFont typeface="Calibri"/>
              <a:buNone/>
            </a:pPr>
            <a:r>
              <a:rPr lang="en-CA" dirty="0"/>
              <a:t>Adolescent motherhood </a:t>
            </a:r>
            <a:br>
              <a:rPr lang="en-CA" dirty="0"/>
            </a:br>
            <a:r>
              <a:rPr lang="en-CA" dirty="0"/>
              <a:t>and schooling in South Africa</a:t>
            </a:r>
            <a:endParaRPr dirty="0"/>
          </a:p>
        </p:txBody>
      </p:sp>
      <p:sp>
        <p:nvSpPr>
          <p:cNvPr id="9" name="Rectangle 8">
            <a:extLst>
              <a:ext uri="{FF2B5EF4-FFF2-40B4-BE49-F238E27FC236}">
                <a16:creationId xmlns:a16="http://schemas.microsoft.com/office/drawing/2014/main" id="{A417D100-620E-8BE9-A052-44B46460BDB8}"/>
              </a:ext>
            </a:extLst>
          </p:cNvPr>
          <p:cNvSpPr/>
          <p:nvPr/>
        </p:nvSpPr>
        <p:spPr>
          <a:xfrm>
            <a:off x="4889759" y="4069912"/>
            <a:ext cx="2304865" cy="1846659"/>
          </a:xfrm>
          <a:prstGeom prst="rect">
            <a:avLst/>
          </a:prstGeom>
        </p:spPr>
        <p:txBody>
          <a:bodyPr wrap="square">
            <a:spAutoFit/>
          </a:bodyPr>
          <a:lstStyle/>
          <a:p>
            <a:pPr algn="ctr"/>
            <a:r>
              <a:rPr lang="en-US" sz="2400" dirty="0">
                <a:latin typeface="Calibri" panose="020F0502020204030204" pitchFamily="34" charset="0"/>
                <a:cs typeface="Calibri" panose="020F0502020204030204" pitchFamily="34" charset="0"/>
              </a:rPr>
              <a:t>school learners do not finish matric</a:t>
            </a:r>
          </a:p>
          <a:p>
            <a:pPr algn="ctr"/>
            <a:endParaRPr lang="en-US" sz="1400" dirty="0">
              <a:latin typeface="Calibri" panose="020F0502020204030204" pitchFamily="34" charset="0"/>
              <a:cs typeface="Calibri" panose="020F0502020204030204" pitchFamily="34" charset="0"/>
            </a:endParaRPr>
          </a:p>
          <a:p>
            <a:pPr algn="ctr"/>
            <a:endParaRPr lang="en-US" sz="1400" dirty="0">
              <a:latin typeface="Calibri" panose="020F0502020204030204" pitchFamily="34" charset="0"/>
              <a:cs typeface="Calibri" panose="020F0502020204030204" pitchFamily="34" charset="0"/>
            </a:endParaRPr>
          </a:p>
          <a:p>
            <a:pPr algn="ctr"/>
            <a:endParaRPr lang="en-US" sz="1400"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C2122D3F-85BD-D8B2-5AD4-8B66E3A35AFD}"/>
              </a:ext>
            </a:extLst>
          </p:cNvPr>
          <p:cNvSpPr/>
          <p:nvPr/>
        </p:nvSpPr>
        <p:spPr>
          <a:xfrm>
            <a:off x="683730" y="4114139"/>
            <a:ext cx="2304865" cy="1046440"/>
          </a:xfrm>
          <a:prstGeom prst="rect">
            <a:avLst/>
          </a:prstGeom>
        </p:spPr>
        <p:txBody>
          <a:bodyPr wrap="square" lIns="91440" tIns="45720" rIns="91440" bIns="45720" anchor="t">
            <a:spAutoFit/>
          </a:bodyPr>
          <a:lstStyle/>
          <a:p>
            <a:pPr algn="ctr"/>
            <a:r>
              <a:rPr lang="en-US" sz="2400" dirty="0">
                <a:latin typeface="Calibri" panose="020F0502020204030204" pitchFamily="34" charset="0"/>
                <a:cs typeface="Calibri" panose="020F0502020204030204" pitchFamily="34" charset="0"/>
              </a:rPr>
              <a:t>AGYW mothers before 20 years</a:t>
            </a:r>
          </a:p>
          <a:p>
            <a:pPr algn="ctr"/>
            <a:endParaRPr lang="en-US" sz="1400"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116074A5-3F48-1907-4EB1-1C3C88233C04}"/>
              </a:ext>
            </a:extLst>
          </p:cNvPr>
          <p:cNvSpPr/>
          <p:nvPr/>
        </p:nvSpPr>
        <p:spPr>
          <a:xfrm>
            <a:off x="8753216" y="4152352"/>
            <a:ext cx="2822743" cy="1415772"/>
          </a:xfrm>
          <a:prstGeom prst="rect">
            <a:avLst/>
          </a:prstGeom>
        </p:spPr>
        <p:txBody>
          <a:bodyPr wrap="square">
            <a:spAutoFit/>
          </a:bodyPr>
          <a:lstStyle/>
          <a:p>
            <a:pPr algn="ctr"/>
            <a:r>
              <a:rPr lang="en-US" sz="2400" dirty="0">
                <a:latin typeface="Calibri" panose="020F0502020204030204" pitchFamily="34" charset="0"/>
                <a:cs typeface="Calibri" panose="020F0502020204030204" pitchFamily="34" charset="0"/>
              </a:rPr>
              <a:t>adolescent mothers do not return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to school</a:t>
            </a:r>
          </a:p>
          <a:p>
            <a:pPr algn="ctr"/>
            <a:endParaRPr lang="en-US" sz="1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D5B10A1E-FD48-CDB7-2550-DEA9760C6C9A}"/>
              </a:ext>
            </a:extLst>
          </p:cNvPr>
          <p:cNvSpPr txBox="1"/>
          <p:nvPr/>
        </p:nvSpPr>
        <p:spPr>
          <a:xfrm>
            <a:off x="5152940" y="2882258"/>
            <a:ext cx="1668476" cy="707886"/>
          </a:xfrm>
          <a:prstGeom prst="rect">
            <a:avLst/>
          </a:prstGeom>
          <a:noFill/>
        </p:spPr>
        <p:txBody>
          <a:bodyPr wrap="square" rtlCol="0" anchor="ctr" anchorCtr="0">
            <a:spAutoFit/>
          </a:bodyPr>
          <a:lstStyle/>
          <a:p>
            <a:pPr algn="ctr"/>
            <a:r>
              <a:rPr lang="en-GB" sz="4000" dirty="0">
                <a:solidFill>
                  <a:schemeClr val="bg1"/>
                </a:solidFill>
                <a:latin typeface="Calibri" panose="020F0502020204030204" pitchFamily="34" charset="0"/>
                <a:cs typeface="Calibri" panose="020F0502020204030204" pitchFamily="34" charset="0"/>
              </a:rPr>
              <a:t>40%</a:t>
            </a:r>
          </a:p>
        </p:txBody>
      </p:sp>
      <p:sp>
        <p:nvSpPr>
          <p:cNvPr id="12" name="TextBox 11">
            <a:extLst>
              <a:ext uri="{FF2B5EF4-FFF2-40B4-BE49-F238E27FC236}">
                <a16:creationId xmlns:a16="http://schemas.microsoft.com/office/drawing/2014/main" id="{963D8E4D-E197-EFE6-F1A8-472613F1F1AA}"/>
              </a:ext>
            </a:extLst>
          </p:cNvPr>
          <p:cNvSpPr txBox="1"/>
          <p:nvPr/>
        </p:nvSpPr>
        <p:spPr>
          <a:xfrm>
            <a:off x="1001926" y="2882258"/>
            <a:ext cx="1668474" cy="707886"/>
          </a:xfrm>
          <a:prstGeom prst="rect">
            <a:avLst/>
          </a:prstGeom>
          <a:noFill/>
        </p:spPr>
        <p:txBody>
          <a:bodyPr wrap="square" rtlCol="0" anchor="ctr" anchorCtr="0">
            <a:spAutoFit/>
          </a:bodyPr>
          <a:lstStyle/>
          <a:p>
            <a:pPr algn="ctr"/>
            <a:r>
              <a:rPr lang="en-GB" sz="4000" dirty="0">
                <a:solidFill>
                  <a:schemeClr val="bg1"/>
                </a:solidFill>
                <a:latin typeface="Calibri" panose="020F0502020204030204" pitchFamily="34" charset="0"/>
                <a:cs typeface="Calibri" panose="020F0502020204030204" pitchFamily="34" charset="0"/>
              </a:rPr>
              <a:t>1/3</a:t>
            </a:r>
          </a:p>
        </p:txBody>
      </p:sp>
      <p:sp>
        <p:nvSpPr>
          <p:cNvPr id="17" name="TextBox 16">
            <a:extLst>
              <a:ext uri="{FF2B5EF4-FFF2-40B4-BE49-F238E27FC236}">
                <a16:creationId xmlns:a16="http://schemas.microsoft.com/office/drawing/2014/main" id="{5158DE93-5EB2-366F-2E4B-F0491294BA99}"/>
              </a:ext>
            </a:extLst>
          </p:cNvPr>
          <p:cNvSpPr txBox="1"/>
          <p:nvPr/>
        </p:nvSpPr>
        <p:spPr>
          <a:xfrm>
            <a:off x="9330350" y="2895753"/>
            <a:ext cx="1668476" cy="646331"/>
          </a:xfrm>
          <a:prstGeom prst="rect">
            <a:avLst/>
          </a:prstGeom>
          <a:noFill/>
        </p:spPr>
        <p:txBody>
          <a:bodyPr wrap="square" rtlCol="0" anchor="ctr" anchorCtr="0">
            <a:spAutoFit/>
          </a:bodyPr>
          <a:lstStyle/>
          <a:p>
            <a:pPr algn="ctr"/>
            <a:r>
              <a:rPr lang="en-GB" sz="3600" dirty="0">
                <a:solidFill>
                  <a:schemeClr val="bg1"/>
                </a:solidFill>
                <a:latin typeface="Calibri" panose="020F0502020204030204" pitchFamily="34" charset="0"/>
                <a:cs typeface="Calibri" panose="020F0502020204030204" pitchFamily="34" charset="0"/>
              </a:rPr>
              <a:t>35-50%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5" name="Group 4">
            <a:extLst>
              <a:ext uri="{FF2B5EF4-FFF2-40B4-BE49-F238E27FC236}">
                <a16:creationId xmlns:a16="http://schemas.microsoft.com/office/drawing/2014/main" id="{55D72B9B-6279-009E-D99D-5594196E191D}"/>
              </a:ext>
            </a:extLst>
          </p:cNvPr>
          <p:cNvGrpSpPr/>
          <p:nvPr/>
        </p:nvGrpSpPr>
        <p:grpSpPr>
          <a:xfrm>
            <a:off x="624129" y="4530748"/>
            <a:ext cx="10878758" cy="1273704"/>
            <a:chOff x="4957590" y="371149"/>
            <a:chExt cx="6962661" cy="1786263"/>
          </a:xfrm>
        </p:grpSpPr>
        <p:sp>
          <p:nvSpPr>
            <p:cNvPr id="3" name="Google Shape;31;p19">
              <a:extLst>
                <a:ext uri="{FF2B5EF4-FFF2-40B4-BE49-F238E27FC236}">
                  <a16:creationId xmlns:a16="http://schemas.microsoft.com/office/drawing/2014/main" id="{00607D32-0C5A-3CE1-F52E-BFD4E5DF5E97}"/>
                </a:ext>
              </a:extLst>
            </p:cNvPr>
            <p:cNvSpPr/>
            <p:nvPr/>
          </p:nvSpPr>
          <p:spPr>
            <a:xfrm>
              <a:off x="4957590" y="371149"/>
              <a:ext cx="6962661" cy="17862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Double Bracket 3">
              <a:extLst>
                <a:ext uri="{FF2B5EF4-FFF2-40B4-BE49-F238E27FC236}">
                  <a16:creationId xmlns:a16="http://schemas.microsoft.com/office/drawing/2014/main" id="{741732F1-531F-F027-84EF-30A09077513D}"/>
                </a:ext>
              </a:extLst>
            </p:cNvPr>
            <p:cNvSpPr/>
            <p:nvPr/>
          </p:nvSpPr>
          <p:spPr>
            <a:xfrm>
              <a:off x="4957590" y="389636"/>
              <a:ext cx="6962660" cy="1767775"/>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9" name="Google Shape;109;p4"/>
          <p:cNvSpPr txBox="1">
            <a:spLocks noGrp="1"/>
          </p:cNvSpPr>
          <p:nvPr>
            <p:ph type="body" idx="1"/>
          </p:nvPr>
        </p:nvSpPr>
        <p:spPr>
          <a:xfrm>
            <a:off x="404050" y="1872828"/>
            <a:ext cx="11330750" cy="3796880"/>
          </a:xfrm>
          <a:prstGeom prst="rect">
            <a:avLst/>
          </a:prstGeom>
          <a:noFill/>
          <a:ln>
            <a:noFill/>
          </a:ln>
        </p:spPr>
        <p:txBody>
          <a:bodyPr spcFirstLastPara="1" wrap="square" lIns="0" tIns="45700" rIns="91425" bIns="45700" anchor="t" anchorCtr="0">
            <a:normAutofit fontScale="92500"/>
          </a:bodyPr>
          <a:lstStyle/>
          <a:p>
            <a:pPr marL="228600" lvl="0" indent="-228600" algn="l" rtl="0">
              <a:lnSpc>
                <a:spcPct val="120000"/>
              </a:lnSpc>
              <a:spcBef>
                <a:spcPts val="0"/>
              </a:spcBef>
              <a:spcAft>
                <a:spcPts val="0"/>
              </a:spcAft>
              <a:buClr>
                <a:schemeClr val="accent1"/>
              </a:buClr>
              <a:buSzPts val="2640"/>
              <a:buChar char="•"/>
            </a:pPr>
            <a:r>
              <a:rPr lang="en-ZA" dirty="0"/>
              <a:t>School dropout can have negative impact on psychological, physical, social and economic health. </a:t>
            </a:r>
          </a:p>
          <a:p>
            <a:pPr marL="228600" lvl="0" indent="-228600" algn="l" rtl="0">
              <a:lnSpc>
                <a:spcPct val="120000"/>
              </a:lnSpc>
              <a:spcBef>
                <a:spcPts val="0"/>
              </a:spcBef>
              <a:spcAft>
                <a:spcPts val="0"/>
              </a:spcAft>
              <a:buClr>
                <a:schemeClr val="accent1"/>
              </a:buClr>
              <a:buSzPts val="2640"/>
              <a:buChar char="•"/>
            </a:pPr>
            <a:r>
              <a:rPr lang="en-ZA" dirty="0"/>
              <a:t>Higher education levels protective for adolescent mothers and their children.</a:t>
            </a:r>
          </a:p>
          <a:p>
            <a:pPr marL="228600" lvl="0" indent="-228600" algn="l" rtl="0">
              <a:lnSpc>
                <a:spcPct val="120000"/>
              </a:lnSpc>
              <a:spcBef>
                <a:spcPts val="0"/>
              </a:spcBef>
              <a:spcAft>
                <a:spcPts val="0"/>
              </a:spcAft>
              <a:buClr>
                <a:schemeClr val="accent1"/>
              </a:buClr>
              <a:buSzPts val="2640"/>
              <a:buChar char="•"/>
            </a:pPr>
            <a:r>
              <a:rPr lang="en-ZA" dirty="0"/>
              <a:t>Education sector well-placed to respond to support needs of adolescent mothers.</a:t>
            </a:r>
          </a:p>
          <a:p>
            <a:pPr marL="228600" lvl="0" indent="-228600" algn="l" rtl="0">
              <a:lnSpc>
                <a:spcPct val="120000"/>
              </a:lnSpc>
              <a:spcBef>
                <a:spcPts val="0"/>
              </a:spcBef>
              <a:spcAft>
                <a:spcPts val="0"/>
              </a:spcAft>
              <a:buClr>
                <a:schemeClr val="accent1"/>
              </a:buClr>
              <a:buSzPts val="2640"/>
              <a:buChar char="•"/>
            </a:pPr>
            <a:r>
              <a:rPr lang="en-ZA" dirty="0"/>
              <a:t>Department of Basic Education’s Policy on Prevention </a:t>
            </a:r>
            <a:br>
              <a:rPr lang="en-ZA" dirty="0"/>
            </a:br>
            <a:r>
              <a:rPr lang="en-ZA" dirty="0"/>
              <a:t>and Management of Learner Pregnancy in Schools (2021).</a:t>
            </a:r>
          </a:p>
          <a:p>
            <a:pPr marL="228600" lvl="0" indent="-228600" algn="l" rtl="0">
              <a:lnSpc>
                <a:spcPct val="120000"/>
              </a:lnSpc>
              <a:spcBef>
                <a:spcPts val="0"/>
              </a:spcBef>
              <a:spcAft>
                <a:spcPts val="0"/>
              </a:spcAft>
              <a:buClr>
                <a:schemeClr val="accent1"/>
              </a:buClr>
              <a:buSzPts val="2640"/>
              <a:buChar char="•"/>
            </a:pPr>
            <a:r>
              <a:rPr lang="en-ZA" dirty="0"/>
              <a:t>Achieving policy goals requires clear evidence and research.</a:t>
            </a:r>
          </a:p>
          <a:p>
            <a:pPr marL="0" lvl="0" indent="0" algn="l" rtl="0">
              <a:lnSpc>
                <a:spcPct val="120000"/>
              </a:lnSpc>
              <a:spcBef>
                <a:spcPts val="0"/>
              </a:spcBef>
              <a:spcAft>
                <a:spcPts val="0"/>
              </a:spcAft>
              <a:buClr>
                <a:schemeClr val="accent1"/>
              </a:buClr>
              <a:buSzPts val="2640"/>
              <a:buNone/>
            </a:pPr>
            <a:endParaRPr lang="en-ZA" dirty="0"/>
          </a:p>
          <a:p>
            <a:pPr marL="0" lvl="0" indent="0" algn="ctr" rtl="0">
              <a:lnSpc>
                <a:spcPct val="120000"/>
              </a:lnSpc>
              <a:spcBef>
                <a:spcPts val="0"/>
              </a:spcBef>
              <a:spcAft>
                <a:spcPts val="0"/>
              </a:spcAft>
              <a:buClr>
                <a:schemeClr val="accent1"/>
              </a:buClr>
              <a:buSzPts val="2640"/>
              <a:buNone/>
            </a:pPr>
            <a:r>
              <a:rPr lang="en-ZA" i="1" dirty="0">
                <a:solidFill>
                  <a:srgbClr val="EF4A00"/>
                </a:solidFill>
              </a:rPr>
              <a:t>Study aim: </a:t>
            </a:r>
            <a:r>
              <a:rPr lang="en-ZA" i="1" dirty="0"/>
              <a:t>Collaborative and systematic research study to conceptualise </a:t>
            </a:r>
            <a:br>
              <a:rPr lang="en-ZA" i="1" dirty="0"/>
            </a:br>
            <a:r>
              <a:rPr lang="en-ZA" i="1" dirty="0"/>
              <a:t>what pregnant and mother learners need to return to school successfully.</a:t>
            </a:r>
            <a:endParaRPr i="1" dirty="0"/>
          </a:p>
        </p:txBody>
      </p:sp>
      <p:sp>
        <p:nvSpPr>
          <p:cNvPr id="110" name="Google Shape;110;p4"/>
          <p:cNvSpPr txBox="1">
            <a:spLocks noGrp="1"/>
          </p:cNvSpPr>
          <p:nvPr>
            <p:ph type="title"/>
          </p:nvPr>
        </p:nvSpPr>
        <p:spPr>
          <a:xfrm>
            <a:off x="418641" y="243878"/>
            <a:ext cx="10935159" cy="966369"/>
          </a:xfrm>
          <a:prstGeom prst="rect">
            <a:avLst/>
          </a:prstGeom>
          <a:noFill/>
          <a:ln>
            <a:noFill/>
          </a:ln>
        </p:spPr>
        <p:txBody>
          <a:bodyPr spcFirstLastPara="1" wrap="square" lIns="0" tIns="45700" rIns="91425" bIns="45700" anchor="ctr" anchorCtr="0">
            <a:noAutofit/>
          </a:bodyPr>
          <a:lstStyle/>
          <a:p>
            <a:pPr marL="0" lvl="0" indent="0" algn="l" rtl="0">
              <a:lnSpc>
                <a:spcPct val="75000"/>
              </a:lnSpc>
              <a:spcBef>
                <a:spcPts val="0"/>
              </a:spcBef>
              <a:spcAft>
                <a:spcPts val="0"/>
              </a:spcAft>
              <a:buClr>
                <a:schemeClr val="dk1"/>
              </a:buClr>
              <a:buSzPts val="4400"/>
              <a:buFont typeface="Calibri"/>
              <a:buNone/>
            </a:pPr>
            <a:r>
              <a:rPr lang="en-CA" dirty="0"/>
              <a:t>Adolescent motherhood </a:t>
            </a:r>
            <a:br>
              <a:rPr lang="en-CA" dirty="0"/>
            </a:br>
            <a:r>
              <a:rPr lang="en-CA" dirty="0"/>
              <a:t>and schooling in South Africa</a:t>
            </a:r>
            <a:endParaRPr dirty="0"/>
          </a:p>
        </p:txBody>
      </p:sp>
      <p:pic>
        <p:nvPicPr>
          <p:cNvPr id="2" name="Picture 1">
            <a:extLst>
              <a:ext uri="{FF2B5EF4-FFF2-40B4-BE49-F238E27FC236}">
                <a16:creationId xmlns:a16="http://schemas.microsoft.com/office/drawing/2014/main" id="{4671A9CD-8118-3D3B-DF88-38C39AFB1F2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88226" y="3266019"/>
            <a:ext cx="1776261" cy="612086"/>
          </a:xfrm>
          <a:prstGeom prst="rect">
            <a:avLst/>
          </a:prstGeom>
          <a:noFill/>
          <a:ln>
            <a:noFill/>
          </a:ln>
        </p:spPr>
      </p:pic>
    </p:spTree>
    <p:extLst>
      <p:ext uri="{BB962C8B-B14F-4D97-AF65-F5344CB8AC3E}">
        <p14:creationId xmlns:p14="http://schemas.microsoft.com/office/powerpoint/2010/main" val="394956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C707DE2D-ED21-FC4C-A202-5073B36C3A73}"/>
              </a:ext>
            </a:extLst>
          </p:cNvPr>
          <p:cNvGrpSpPr/>
          <p:nvPr/>
        </p:nvGrpSpPr>
        <p:grpSpPr>
          <a:xfrm>
            <a:off x="291806" y="396767"/>
            <a:ext cx="11567826" cy="6209144"/>
            <a:chOff x="461514" y="261258"/>
            <a:chExt cx="11567826" cy="6209144"/>
          </a:xfrm>
        </p:grpSpPr>
        <p:grpSp>
          <p:nvGrpSpPr>
            <p:cNvPr id="24" name="Group 23">
              <a:extLst>
                <a:ext uri="{FF2B5EF4-FFF2-40B4-BE49-F238E27FC236}">
                  <a16:creationId xmlns:a16="http://schemas.microsoft.com/office/drawing/2014/main" id="{C7484B1B-E2F4-614A-BAFA-F21C2422BB6B}"/>
                </a:ext>
              </a:extLst>
            </p:cNvPr>
            <p:cNvGrpSpPr/>
            <p:nvPr/>
          </p:nvGrpSpPr>
          <p:grpSpPr>
            <a:xfrm>
              <a:off x="3127520" y="261258"/>
              <a:ext cx="6360863" cy="6209144"/>
              <a:chOff x="2766951" y="308758"/>
              <a:chExt cx="6056415" cy="5911959"/>
            </a:xfrm>
          </p:grpSpPr>
          <p:sp>
            <p:nvSpPr>
              <p:cNvPr id="2" name="Oval 1">
                <a:extLst>
                  <a:ext uri="{FF2B5EF4-FFF2-40B4-BE49-F238E27FC236}">
                    <a16:creationId xmlns:a16="http://schemas.microsoft.com/office/drawing/2014/main" id="{33477D5C-C7EF-5B41-81F3-9B2DA541CD49}"/>
                  </a:ext>
                </a:extLst>
              </p:cNvPr>
              <p:cNvSpPr/>
              <p:nvPr/>
            </p:nvSpPr>
            <p:spPr>
              <a:xfrm>
                <a:off x="2766951" y="308758"/>
                <a:ext cx="3550722" cy="3550722"/>
              </a:xfrm>
              <a:prstGeom prst="ellipse">
                <a:avLst/>
              </a:prstGeom>
              <a:solidFill>
                <a:srgbClr val="EF4A00">
                  <a:alpha val="8183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5BE83EBA-5122-554D-9FC4-A78459D943E5}"/>
                  </a:ext>
                </a:extLst>
              </p:cNvPr>
              <p:cNvSpPr/>
              <p:nvPr/>
            </p:nvSpPr>
            <p:spPr>
              <a:xfrm>
                <a:off x="5272644" y="308758"/>
                <a:ext cx="3550722" cy="3550722"/>
              </a:xfrm>
              <a:prstGeom prst="ellipse">
                <a:avLst/>
              </a:prstGeom>
              <a:solidFill>
                <a:srgbClr val="D41A5D">
                  <a:alpha val="8183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3" name="Oval 22">
                <a:extLst>
                  <a:ext uri="{FF2B5EF4-FFF2-40B4-BE49-F238E27FC236}">
                    <a16:creationId xmlns:a16="http://schemas.microsoft.com/office/drawing/2014/main" id="{265739BA-1CF2-BC43-95A7-A28A3D77DED2}"/>
                  </a:ext>
                </a:extLst>
              </p:cNvPr>
              <p:cNvSpPr/>
              <p:nvPr/>
            </p:nvSpPr>
            <p:spPr>
              <a:xfrm>
                <a:off x="3966358" y="2669995"/>
                <a:ext cx="3550722" cy="3550722"/>
              </a:xfrm>
              <a:prstGeom prst="ellipse">
                <a:avLst/>
              </a:prstGeom>
              <a:solidFill>
                <a:srgbClr val="ED9849">
                  <a:alpha val="831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sp>
          <p:nvSpPr>
            <p:cNvPr id="25" name="TextBox 24">
              <a:extLst>
                <a:ext uri="{FF2B5EF4-FFF2-40B4-BE49-F238E27FC236}">
                  <a16:creationId xmlns:a16="http://schemas.microsoft.com/office/drawing/2014/main" id="{3CDB4E9D-3694-5549-926D-B699ED7A3C18}"/>
                </a:ext>
              </a:extLst>
            </p:cNvPr>
            <p:cNvSpPr txBox="1"/>
            <p:nvPr/>
          </p:nvSpPr>
          <p:spPr>
            <a:xfrm>
              <a:off x="3218214" y="1882983"/>
              <a:ext cx="2707574" cy="461665"/>
            </a:xfrm>
            <a:prstGeom prst="rect">
              <a:avLst/>
            </a:prstGeom>
            <a:noFill/>
          </p:spPr>
          <p:txBody>
            <a:bodyPr wrap="square" lIns="91440" tIns="45720" rIns="91440" bIns="45720" rtlCol="0" anchor="t">
              <a:spAutoFit/>
            </a:bodyPr>
            <a:lstStyle/>
            <a:p>
              <a:r>
                <a:rPr lang="en-US" sz="1200" dirty="0">
                  <a:solidFill>
                    <a:schemeClr val="bg1"/>
                  </a:solidFill>
                  <a:latin typeface="Calibri" panose="020F0502020204030204" pitchFamily="34" charset="0"/>
                  <a:cs typeface="Calibri" panose="020F0502020204030204" pitchFamily="34" charset="0"/>
                </a:rPr>
                <a:t>Local implementation model</a:t>
              </a:r>
            </a:p>
            <a:p>
              <a:r>
                <a:rPr lang="en-US" sz="1200" dirty="0">
                  <a:solidFill>
                    <a:schemeClr val="bg1"/>
                  </a:solidFill>
                  <a:latin typeface="Calibri" panose="020F0502020204030204" pitchFamily="34" charset="0"/>
                  <a:cs typeface="Calibri" panose="020F0502020204030204" pitchFamily="34" charset="0"/>
                </a:rPr>
                <a:t>Systematic reviews</a:t>
              </a:r>
            </a:p>
          </p:txBody>
        </p:sp>
        <p:sp>
          <p:nvSpPr>
            <p:cNvPr id="26" name="TextBox 25">
              <a:extLst>
                <a:ext uri="{FF2B5EF4-FFF2-40B4-BE49-F238E27FC236}">
                  <a16:creationId xmlns:a16="http://schemas.microsoft.com/office/drawing/2014/main" id="{8BDDF177-EAD7-6F45-B252-21655140C695}"/>
                </a:ext>
              </a:extLst>
            </p:cNvPr>
            <p:cNvSpPr txBox="1"/>
            <p:nvPr/>
          </p:nvSpPr>
          <p:spPr>
            <a:xfrm>
              <a:off x="6413702" y="1892426"/>
              <a:ext cx="2855167" cy="1015663"/>
            </a:xfrm>
            <a:prstGeom prst="rect">
              <a:avLst/>
            </a:prstGeom>
            <a:noFill/>
          </p:spPr>
          <p:txBody>
            <a:bodyPr wrap="square" lIns="91440" tIns="45720" rIns="91440" bIns="45720" rtlCol="0" anchor="t">
              <a:spAutoFit/>
            </a:bodyPr>
            <a:lstStyle/>
            <a:p>
              <a:pPr algn="r"/>
              <a:r>
                <a:rPr lang="en-US" sz="1200" dirty="0">
                  <a:solidFill>
                    <a:schemeClr val="bg1"/>
                  </a:solidFill>
                  <a:latin typeface="Calibri" panose="020F0502020204030204" pitchFamily="34" charset="0"/>
                  <a:cs typeface="Calibri" panose="020F0502020204030204" pitchFamily="34" charset="0"/>
                </a:rPr>
                <a:t>School access during pregnancy</a:t>
              </a:r>
            </a:p>
            <a:p>
              <a:pPr algn="r"/>
              <a:r>
                <a:rPr lang="en-US" sz="1200" dirty="0">
                  <a:solidFill>
                    <a:schemeClr val="bg1"/>
                  </a:solidFill>
                  <a:latin typeface="Calibri" panose="020F0502020204030204" pitchFamily="34" charset="0"/>
                  <a:cs typeface="Calibri" panose="020F0502020204030204" pitchFamily="34" charset="0"/>
                </a:rPr>
                <a:t>Daycare/creche use</a:t>
              </a:r>
            </a:p>
            <a:p>
              <a:pPr algn="r"/>
              <a:r>
                <a:rPr lang="en-US" sz="1200" dirty="0">
                  <a:solidFill>
                    <a:schemeClr val="bg1"/>
                  </a:solidFill>
                  <a:latin typeface="Calibri" panose="020F0502020204030204" pitchFamily="34" charset="0"/>
                  <a:cs typeface="Calibri" panose="020F0502020204030204" pitchFamily="34" charset="0"/>
                </a:rPr>
                <a:t>Building confidence</a:t>
              </a:r>
            </a:p>
            <a:p>
              <a:pPr algn="r"/>
              <a:r>
                <a:rPr lang="en-US" sz="1200" dirty="0">
                  <a:solidFill>
                    <a:schemeClr val="bg1"/>
                  </a:solidFill>
                  <a:latin typeface="Calibri" panose="020F0502020204030204" pitchFamily="34" charset="0"/>
                  <a:cs typeface="Calibri" panose="020F0502020204030204" pitchFamily="34" charset="0"/>
                </a:rPr>
                <a:t>Youth-friendly health services</a:t>
              </a:r>
            </a:p>
            <a:p>
              <a:pPr algn="r"/>
              <a:r>
                <a:rPr lang="en-US" sz="1200" dirty="0">
                  <a:solidFill>
                    <a:schemeClr val="bg1"/>
                  </a:solidFill>
                  <a:latin typeface="Calibri" panose="020F0502020204030204" pitchFamily="34" charset="0"/>
                  <a:cs typeface="Calibri" panose="020F0502020204030204" pitchFamily="34" charset="0"/>
                </a:rPr>
                <a:t>Contraception uptake</a:t>
              </a:r>
              <a:endParaRPr lang="en-ZA" sz="1200" dirty="0">
                <a:solidFill>
                  <a:schemeClr val="bg1"/>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B6E44E6E-3643-C24C-9720-DBB589A477EA}"/>
                </a:ext>
              </a:extLst>
            </p:cNvPr>
            <p:cNvSpPr txBox="1"/>
            <p:nvPr/>
          </p:nvSpPr>
          <p:spPr>
            <a:xfrm>
              <a:off x="5498203" y="2721114"/>
              <a:ext cx="1507245" cy="707886"/>
            </a:xfrm>
            <a:prstGeom prst="rect">
              <a:avLst/>
            </a:prstGeom>
            <a:noFill/>
          </p:spPr>
          <p:txBody>
            <a:bodyPr wrap="square" lIns="91440" tIns="45720" rIns="91440" bIns="45720" rtlCol="0" anchor="t">
              <a:spAutoFit/>
            </a:bodyPr>
            <a:lstStyle/>
            <a:p>
              <a:pPr algn="ctr"/>
              <a:r>
                <a:rPr lang="en-US" sz="2000" dirty="0">
                  <a:solidFill>
                    <a:schemeClr val="bg1"/>
                  </a:solidFill>
                  <a:latin typeface="Calibri" panose="020F0502020204030204" pitchFamily="34" charset="0"/>
                  <a:cs typeface="Calibri" panose="020F0502020204030204" pitchFamily="34" charset="0"/>
                </a:rPr>
                <a:t>SUPPORT PACKAGE</a:t>
              </a:r>
            </a:p>
          </p:txBody>
        </p:sp>
        <p:sp>
          <p:nvSpPr>
            <p:cNvPr id="31" name="TextBox 30">
              <a:extLst>
                <a:ext uri="{FF2B5EF4-FFF2-40B4-BE49-F238E27FC236}">
                  <a16:creationId xmlns:a16="http://schemas.microsoft.com/office/drawing/2014/main" id="{BE5B609B-98E6-CC45-8687-F6FB428707A6}"/>
                </a:ext>
              </a:extLst>
            </p:cNvPr>
            <p:cNvSpPr txBox="1"/>
            <p:nvPr/>
          </p:nvSpPr>
          <p:spPr>
            <a:xfrm>
              <a:off x="10276691" y="1865015"/>
              <a:ext cx="1752649" cy="1938992"/>
            </a:xfrm>
            <a:prstGeom prst="rect">
              <a:avLst/>
            </a:prstGeom>
            <a:noFill/>
          </p:spPr>
          <p:txBody>
            <a:bodyPr wrap="square" lIns="91440" tIns="45720" rIns="91440" bIns="45720" rtlCol="0" anchor="t">
              <a:spAutoFit/>
            </a:bodyPr>
            <a:lstStyle/>
            <a:p>
              <a:pPr algn="r"/>
              <a:r>
                <a:rPr lang="en-US" sz="2400" dirty="0">
                  <a:solidFill>
                    <a:schemeClr val="tx1">
                      <a:lumMod val="75000"/>
                      <a:lumOff val="25000"/>
                    </a:schemeClr>
                  </a:solidFill>
                  <a:latin typeface="Calibri" panose="020F0502020204030204" pitchFamily="34" charset="0"/>
                  <a:cs typeface="Calibri" panose="020F0502020204030204" pitchFamily="34" charset="0"/>
                </a:rPr>
                <a:t>Quantitative analysis of HEY BABY data</a:t>
              </a:r>
            </a:p>
            <a:p>
              <a:pPr algn="r"/>
              <a:r>
                <a:rPr lang="en-US" sz="1200" dirty="0">
                  <a:solidFill>
                    <a:schemeClr val="tx1">
                      <a:lumMod val="75000"/>
                      <a:lumOff val="25000"/>
                    </a:schemeClr>
                  </a:solidFill>
                  <a:latin typeface="Calibri" panose="020F0502020204030204" pitchFamily="34" charset="0"/>
                  <a:cs typeface="Calibri" panose="020F0502020204030204" pitchFamily="34" charset="0"/>
                </a:rPr>
                <a:t>n=1,046 adolescent mothers</a:t>
              </a:r>
              <a:endParaRPr lang="en-ZA" sz="11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32" name="Straight Arrow Connector 31">
              <a:extLst>
                <a:ext uri="{FF2B5EF4-FFF2-40B4-BE49-F238E27FC236}">
                  <a16:creationId xmlns:a16="http://schemas.microsoft.com/office/drawing/2014/main" id="{06371722-AC19-3A40-85C4-0C9BA708DF8A}"/>
                </a:ext>
              </a:extLst>
            </p:cNvPr>
            <p:cNvCxnSpPr>
              <a:cxnSpLocks/>
            </p:cNvCxnSpPr>
            <p:nvPr/>
          </p:nvCxnSpPr>
          <p:spPr>
            <a:xfrm flipH="1">
              <a:off x="593766" y="1798974"/>
              <a:ext cx="4497654" cy="0"/>
            </a:xfrm>
            <a:prstGeom prst="straightConnector1">
              <a:avLst/>
            </a:prstGeom>
            <a:ln>
              <a:tailEnd type="oval"/>
            </a:ln>
          </p:spPr>
          <p:style>
            <a:lnRef idx="2">
              <a:schemeClr val="dk1"/>
            </a:lnRef>
            <a:fillRef idx="0">
              <a:schemeClr val="dk1"/>
            </a:fillRef>
            <a:effectRef idx="1">
              <a:schemeClr val="dk1"/>
            </a:effectRef>
            <a:fontRef idx="minor">
              <a:schemeClr val="tx1"/>
            </a:fontRef>
          </p:style>
        </p:cxnSp>
        <p:sp>
          <p:nvSpPr>
            <p:cNvPr id="33" name="TextBox 32">
              <a:extLst>
                <a:ext uri="{FF2B5EF4-FFF2-40B4-BE49-F238E27FC236}">
                  <a16:creationId xmlns:a16="http://schemas.microsoft.com/office/drawing/2014/main" id="{12D311FF-E6F4-A340-83E5-9608E4E3250B}"/>
                </a:ext>
              </a:extLst>
            </p:cNvPr>
            <p:cNvSpPr txBox="1"/>
            <p:nvPr/>
          </p:nvSpPr>
          <p:spPr>
            <a:xfrm>
              <a:off x="461514" y="1892190"/>
              <a:ext cx="2289606" cy="400110"/>
            </a:xfrm>
            <a:prstGeom prst="rect">
              <a:avLst/>
            </a:prstGeom>
            <a:noFill/>
          </p:spPr>
          <p:txBody>
            <a:bodyPr wrap="square" lIns="91440" tIns="45720" rIns="91440" bIns="45720" rtlCol="0" anchor="t">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Evidence review</a:t>
              </a:r>
              <a:endParaRPr lang="en-ZA" sz="2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FC392BA6-FE67-D84B-AE61-5DA8745B88CB}"/>
                </a:ext>
              </a:extLst>
            </p:cNvPr>
            <p:cNvSpPr txBox="1"/>
            <p:nvPr/>
          </p:nvSpPr>
          <p:spPr>
            <a:xfrm>
              <a:off x="8295969" y="4649651"/>
              <a:ext cx="3729212" cy="1631216"/>
            </a:xfrm>
            <a:prstGeom prst="rect">
              <a:avLst/>
            </a:prstGeom>
            <a:noFill/>
          </p:spPr>
          <p:txBody>
            <a:bodyPr wrap="square" lIns="91440" tIns="45720" rIns="91440" bIns="45720" rtlCol="0" anchor="t">
              <a:spAutoFit/>
            </a:bodyPr>
            <a:lstStyle/>
            <a:p>
              <a:pPr algn="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gn="r"/>
              <a:r>
                <a:rPr lang="en-US" sz="2400" dirty="0">
                  <a:solidFill>
                    <a:schemeClr val="tx1">
                      <a:lumMod val="75000"/>
                      <a:lumOff val="25000"/>
                    </a:schemeClr>
                  </a:solidFill>
                  <a:latin typeface="Calibri" panose="020F0502020204030204" pitchFamily="34" charset="0"/>
                  <a:cs typeface="Calibri" panose="020F0502020204030204" pitchFamily="34" charset="0"/>
                </a:rPr>
                <a:t>Participatory design Incubators: </a:t>
              </a:r>
              <a:r>
                <a:rPr lang="en-US" sz="2400" dirty="0">
                  <a:solidFill>
                    <a:schemeClr val="tx1">
                      <a:lumMod val="75000"/>
                      <a:lumOff val="25000"/>
                    </a:schemeClr>
                  </a:solidFill>
                  <a:latin typeface="Calibri" panose="020F0502020204030204" pitchFamily="34" charset="0"/>
                  <a:ea typeface="+mn-lt"/>
                  <a:cs typeface="Calibri" panose="020F0502020204030204" pitchFamily="34" charset="0"/>
                </a:rPr>
                <a:t>What pregnant &amp; young mothers need</a:t>
              </a:r>
            </a:p>
            <a:p>
              <a:pPr algn="r"/>
              <a:r>
                <a:rPr lang="en-US" sz="1200" dirty="0">
                  <a:solidFill>
                    <a:schemeClr val="tx1">
                      <a:lumMod val="75000"/>
                      <a:lumOff val="25000"/>
                    </a:schemeClr>
                  </a:solidFill>
                  <a:latin typeface="Calibri" panose="020F0502020204030204" pitchFamily="34" charset="0"/>
                  <a:ea typeface="+mn-lt"/>
                  <a:cs typeface="Calibri" panose="020F0502020204030204" pitchFamily="34" charset="0"/>
                </a:rPr>
                <a:t>n=13 young research advisors</a:t>
              </a:r>
              <a:endParaRPr lang="en-ZA" sz="1200" dirty="0">
                <a:solidFill>
                  <a:schemeClr val="tx1">
                    <a:lumMod val="75000"/>
                    <a:lumOff val="25000"/>
                  </a:schemeClr>
                </a:solidFill>
                <a:latin typeface="Calibri" panose="020F0502020204030204" pitchFamily="34" charset="0"/>
                <a:ea typeface="+mn-lt"/>
                <a:cs typeface="Calibri" panose="020F0502020204030204" pitchFamily="34" charset="0"/>
              </a:endParaRPr>
            </a:p>
          </p:txBody>
        </p:sp>
        <p:cxnSp>
          <p:nvCxnSpPr>
            <p:cNvPr id="38" name="Straight Arrow Connector 37">
              <a:extLst>
                <a:ext uri="{FF2B5EF4-FFF2-40B4-BE49-F238E27FC236}">
                  <a16:creationId xmlns:a16="http://schemas.microsoft.com/office/drawing/2014/main" id="{6A0FD485-282E-3F42-9E15-D4B249F8ACE4}"/>
                </a:ext>
              </a:extLst>
            </p:cNvPr>
            <p:cNvCxnSpPr>
              <a:cxnSpLocks/>
            </p:cNvCxnSpPr>
            <p:nvPr/>
          </p:nvCxnSpPr>
          <p:spPr>
            <a:xfrm>
              <a:off x="7036269" y="1798974"/>
              <a:ext cx="4853859" cy="0"/>
            </a:xfrm>
            <a:prstGeom prst="straightConnector1">
              <a:avLst/>
            </a:prstGeom>
            <a:ln>
              <a:tailEnd type="oval"/>
            </a:ln>
          </p:spPr>
          <p:style>
            <a:lnRef idx="2">
              <a:schemeClr val="dk1"/>
            </a:lnRef>
            <a:fillRef idx="0">
              <a:schemeClr val="dk1"/>
            </a:fillRef>
            <a:effectRef idx="1">
              <a:schemeClr val="dk1"/>
            </a:effectRef>
            <a:fontRef idx="minor">
              <a:schemeClr val="tx1"/>
            </a:fontRef>
          </p:style>
        </p:cxnSp>
        <p:cxnSp>
          <p:nvCxnSpPr>
            <p:cNvPr id="39" name="Straight Arrow Connector 38">
              <a:extLst>
                <a:ext uri="{FF2B5EF4-FFF2-40B4-BE49-F238E27FC236}">
                  <a16:creationId xmlns:a16="http://schemas.microsoft.com/office/drawing/2014/main" id="{8147590E-3EA8-3547-BFAB-B930D8981F10}"/>
                </a:ext>
              </a:extLst>
            </p:cNvPr>
            <p:cNvCxnSpPr>
              <a:cxnSpLocks/>
            </p:cNvCxnSpPr>
            <p:nvPr/>
          </p:nvCxnSpPr>
          <p:spPr>
            <a:xfrm>
              <a:off x="7036269" y="4723108"/>
              <a:ext cx="4853859" cy="0"/>
            </a:xfrm>
            <a:prstGeom prst="straightConnector1">
              <a:avLst/>
            </a:prstGeom>
            <a:ln>
              <a:tailEnd type="oval"/>
            </a:ln>
          </p:spPr>
          <p:style>
            <a:lnRef idx="2">
              <a:schemeClr val="dk1"/>
            </a:lnRef>
            <a:fillRef idx="0">
              <a:schemeClr val="dk1"/>
            </a:fillRef>
            <a:effectRef idx="1">
              <a:schemeClr val="dk1"/>
            </a:effectRef>
            <a:fontRef idx="minor">
              <a:schemeClr val="tx1"/>
            </a:fontRef>
          </p:style>
        </p:cxnSp>
      </p:grpSp>
      <p:sp>
        <p:nvSpPr>
          <p:cNvPr id="42" name="TextBox 41">
            <a:extLst>
              <a:ext uri="{FF2B5EF4-FFF2-40B4-BE49-F238E27FC236}">
                <a16:creationId xmlns:a16="http://schemas.microsoft.com/office/drawing/2014/main" id="{02211FAE-0E7E-B645-9468-EA60752C66FD}"/>
              </a:ext>
            </a:extLst>
          </p:cNvPr>
          <p:cNvSpPr txBox="1"/>
          <p:nvPr/>
        </p:nvSpPr>
        <p:spPr>
          <a:xfrm>
            <a:off x="635246" y="4892926"/>
            <a:ext cx="1778739" cy="830997"/>
          </a:xfrm>
          <a:prstGeom prst="rect">
            <a:avLst/>
          </a:prstGeom>
          <a:noFill/>
        </p:spPr>
        <p:txBody>
          <a:bodyPr wrap="square" rtlCol="0">
            <a:spAutoFit/>
          </a:bodyPr>
          <a:lstStyle/>
          <a:p>
            <a:r>
              <a:rPr lang="en-US" sz="1200" dirty="0">
                <a:solidFill>
                  <a:schemeClr val="bg1"/>
                </a:solidFill>
                <a:latin typeface="Calibri" panose="020F0502020204030204" pitchFamily="34" charset="0"/>
                <a:cs typeface="Calibri" panose="020F0502020204030204" pitchFamily="34" charset="0"/>
              </a:rPr>
              <a:t>Contributing departments </a:t>
            </a:r>
          </a:p>
          <a:p>
            <a:r>
              <a:rPr lang="en-US" sz="1200" dirty="0">
                <a:solidFill>
                  <a:schemeClr val="bg1"/>
                </a:solidFill>
                <a:latin typeface="Calibri" panose="020F0502020204030204" pitchFamily="34" charset="0"/>
                <a:cs typeface="Calibri" panose="020F0502020204030204" pitchFamily="34" charset="0"/>
              </a:rPr>
              <a:t>input/</a:t>
            </a:r>
          </a:p>
          <a:p>
            <a:r>
              <a:rPr lang="en-US" sz="1200" dirty="0">
                <a:solidFill>
                  <a:schemeClr val="bg1"/>
                </a:solidFill>
                <a:latin typeface="Calibri" panose="020F0502020204030204" pitchFamily="34" charset="0"/>
                <a:cs typeface="Calibri" panose="020F0502020204030204" pitchFamily="34" charset="0"/>
              </a:rPr>
              <a:t>support</a:t>
            </a:r>
            <a:endParaRPr lang="en-ZA" sz="1200" dirty="0">
              <a:solidFill>
                <a:schemeClr val="bg1"/>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180FC5D5-DCB3-4E31-8B3A-ECD333420A5C}"/>
              </a:ext>
            </a:extLst>
          </p:cNvPr>
          <p:cNvSpPr txBox="1"/>
          <p:nvPr/>
        </p:nvSpPr>
        <p:spPr>
          <a:xfrm>
            <a:off x="4955125" y="4488880"/>
            <a:ext cx="1731899" cy="1200329"/>
          </a:xfrm>
          <a:prstGeom prst="rect">
            <a:avLst/>
          </a:prstGeom>
          <a:noFill/>
        </p:spPr>
        <p:txBody>
          <a:bodyPr wrap="square" lIns="91440" tIns="45720" rIns="91440" bIns="45720" rtlCol="0" anchor="t">
            <a:spAutoFit/>
          </a:bodyPr>
          <a:lstStyle/>
          <a:p>
            <a:r>
              <a:rPr lang="en-US" sz="1200" dirty="0">
                <a:solidFill>
                  <a:schemeClr val="bg1"/>
                </a:solidFill>
                <a:latin typeface="Calibri" panose="020F0502020204030204" pitchFamily="34" charset="0"/>
                <a:cs typeface="Calibri" panose="020F0502020204030204" pitchFamily="34" charset="0"/>
              </a:rPr>
              <a:t>“Facebook newsfeeds from the future”</a:t>
            </a:r>
          </a:p>
          <a:p>
            <a:r>
              <a:rPr lang="en-US" sz="1200" dirty="0">
                <a:solidFill>
                  <a:schemeClr val="bg1"/>
                </a:solidFill>
                <a:latin typeface="Calibri" panose="020F0502020204030204" pitchFamily="34" charset="0"/>
                <a:cs typeface="Calibri" panose="020F0502020204030204" pitchFamily="34" charset="0"/>
              </a:rPr>
              <a:t>“Dreamy care package”</a:t>
            </a:r>
          </a:p>
          <a:p>
            <a:r>
              <a:rPr lang="en-US" sz="1200" dirty="0">
                <a:solidFill>
                  <a:schemeClr val="bg1"/>
                </a:solidFill>
                <a:latin typeface="Calibri" panose="020F0502020204030204" pitchFamily="34" charset="0"/>
                <a:cs typeface="Calibri" panose="020F0502020204030204" pitchFamily="34" charset="0"/>
              </a:rPr>
              <a:t>Collaborative intervention mapping &amp;</a:t>
            </a:r>
          </a:p>
          <a:p>
            <a:r>
              <a:rPr lang="en-US" sz="1200" dirty="0">
                <a:solidFill>
                  <a:schemeClr val="bg1"/>
                </a:solidFill>
                <a:latin typeface="Calibri" panose="020F0502020204030204" pitchFamily="34" charset="0"/>
                <a:cs typeface="Calibri" panose="020F0502020204030204" pitchFamily="34" charset="0"/>
              </a:rPr>
              <a:t>priority setting</a:t>
            </a:r>
          </a:p>
        </p:txBody>
      </p:sp>
      <p:sp>
        <p:nvSpPr>
          <p:cNvPr id="3" name="Google Shape;110;p4">
            <a:extLst>
              <a:ext uri="{FF2B5EF4-FFF2-40B4-BE49-F238E27FC236}">
                <a16:creationId xmlns:a16="http://schemas.microsoft.com/office/drawing/2014/main" id="{E98B6B75-6D36-16A7-0DCD-D35FE7993EDC}"/>
              </a:ext>
            </a:extLst>
          </p:cNvPr>
          <p:cNvSpPr txBox="1">
            <a:spLocks/>
          </p:cNvSpPr>
          <p:nvPr/>
        </p:nvSpPr>
        <p:spPr>
          <a:xfrm>
            <a:off x="418641" y="296886"/>
            <a:ext cx="10935159" cy="966369"/>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75000"/>
              </a:lnSpc>
              <a:buClr>
                <a:schemeClr val="dk1"/>
              </a:buClr>
              <a:buSzPts val="4400"/>
              <a:buFont typeface="Calibri"/>
              <a:buNone/>
            </a:pPr>
            <a:r>
              <a:rPr lang="en-ZA" sz="4400" dirty="0">
                <a:latin typeface="Calibri" panose="020F0502020204030204" pitchFamily="34" charset="0"/>
                <a:cs typeface="Calibri" panose="020F0502020204030204" pitchFamily="34" charset="0"/>
              </a:rPr>
              <a:t>Methods</a:t>
            </a:r>
          </a:p>
        </p:txBody>
      </p:sp>
      <p:sp>
        <p:nvSpPr>
          <p:cNvPr id="8" name="Google Shape;17;p16">
            <a:extLst>
              <a:ext uri="{FF2B5EF4-FFF2-40B4-BE49-F238E27FC236}">
                <a16:creationId xmlns:a16="http://schemas.microsoft.com/office/drawing/2014/main" id="{BC69E742-EBB9-4D53-13F0-054964B48EC2}"/>
              </a:ext>
            </a:extLst>
          </p:cNvPr>
          <p:cNvSpPr/>
          <p:nvPr/>
        </p:nvSpPr>
        <p:spPr>
          <a:xfrm>
            <a:off x="418641" y="1263255"/>
            <a:ext cx="2390455" cy="93215"/>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9810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0" name="Google Shape;36;p20">
            <a:extLst>
              <a:ext uri="{FF2B5EF4-FFF2-40B4-BE49-F238E27FC236}">
                <a16:creationId xmlns:a16="http://schemas.microsoft.com/office/drawing/2014/main" id="{C97005AA-C98A-2D26-0610-F9877BCE34E3}"/>
              </a:ext>
            </a:extLst>
          </p:cNvPr>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8"/>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p>
            <a:pPr marL="0" lvl="0" indent="0" algn="l" rtl="0">
              <a:lnSpc>
                <a:spcPct val="75000"/>
              </a:lnSpc>
              <a:spcBef>
                <a:spcPts val="0"/>
              </a:spcBef>
              <a:spcAft>
                <a:spcPts val="0"/>
              </a:spcAft>
              <a:buClr>
                <a:schemeClr val="lt1"/>
              </a:buClr>
              <a:buSzPts val="3200"/>
              <a:buFont typeface="Calibri"/>
              <a:buNone/>
            </a:pPr>
            <a:r>
              <a:rPr lang="en-CA" dirty="0"/>
              <a:t>Findings</a:t>
            </a:r>
            <a:endParaRPr dirty="0"/>
          </a:p>
        </p:txBody>
      </p:sp>
      <p:pic>
        <p:nvPicPr>
          <p:cNvPr id="4" name="Picture 3">
            <a:extLst>
              <a:ext uri="{FF2B5EF4-FFF2-40B4-BE49-F238E27FC236}">
                <a16:creationId xmlns:a16="http://schemas.microsoft.com/office/drawing/2014/main" id="{E3696669-525D-1BE1-FA47-12A3953032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25025" y="540729"/>
            <a:ext cx="2205539" cy="2112016"/>
          </a:xfrm>
          <a:prstGeom prst="rect">
            <a:avLst/>
          </a:prstGeom>
          <a:effectLst>
            <a:outerShdw blurRad="508000" dist="508000" dir="6000000" sx="40000" sy="40000" algn="ctr" rotWithShape="0">
              <a:srgbClr val="000000">
                <a:alpha val="60000"/>
              </a:srgbClr>
            </a:outerShdw>
          </a:effectLst>
        </p:spPr>
      </p:pic>
      <p:pic>
        <p:nvPicPr>
          <p:cNvPr id="5" name="Picture 4">
            <a:extLst>
              <a:ext uri="{FF2B5EF4-FFF2-40B4-BE49-F238E27FC236}">
                <a16:creationId xmlns:a16="http://schemas.microsoft.com/office/drawing/2014/main" id="{A792675F-92DB-BA48-AD2B-D40F50F192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39194" y="3369624"/>
            <a:ext cx="2621336" cy="2112016"/>
          </a:xfrm>
          <a:prstGeom prst="rect">
            <a:avLst/>
          </a:prstGeom>
          <a:effectLst>
            <a:outerShdw blurRad="508000" dist="508000" dir="6000000" sx="40000" sy="40000" algn="ctr" rotWithShape="0">
              <a:srgbClr val="000000">
                <a:alpha val="60000"/>
              </a:srgbClr>
            </a:outerShdw>
          </a:effectLst>
        </p:spPr>
      </p:pic>
      <p:pic>
        <p:nvPicPr>
          <p:cNvPr id="6" name="Picture 5">
            <a:extLst>
              <a:ext uri="{FF2B5EF4-FFF2-40B4-BE49-F238E27FC236}">
                <a16:creationId xmlns:a16="http://schemas.microsoft.com/office/drawing/2014/main" id="{B4FC3573-EB31-3E2C-7C47-4D3DF66F096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88212" y="3277632"/>
            <a:ext cx="2621336" cy="2112016"/>
          </a:xfrm>
          <a:prstGeom prst="rect">
            <a:avLst/>
          </a:prstGeom>
          <a:effectLst>
            <a:outerShdw blurRad="508000" dist="508000" dir="6000000" sx="40000" sy="40000" algn="ctr" rotWithShape="0">
              <a:srgbClr val="000000">
                <a:alpha val="60000"/>
              </a:srgbClr>
            </a:outerShdw>
          </a:effectLst>
        </p:spPr>
      </p:pic>
      <p:sp>
        <p:nvSpPr>
          <p:cNvPr id="151" name="Google Shape;151;p8"/>
          <p:cNvSpPr txBox="1">
            <a:spLocks noGrp="1"/>
          </p:cNvSpPr>
          <p:nvPr>
            <p:ph type="body" idx="1"/>
          </p:nvPr>
        </p:nvSpPr>
        <p:spPr>
          <a:xfrm>
            <a:off x="5141694" y="2645022"/>
            <a:ext cx="6172200" cy="535491"/>
          </a:xfrm>
          <a:prstGeom prst="rect">
            <a:avLst/>
          </a:prstGeom>
          <a:noFill/>
          <a:ln>
            <a:noFill/>
          </a:ln>
        </p:spPr>
        <p:txBody>
          <a:bodyPr spcFirstLastPara="1" wrap="square" lIns="0" tIns="45700" rIns="91425" bIns="45700" anchor="t" anchorCtr="0">
            <a:spAutoFit/>
          </a:bodyPr>
          <a:lstStyle/>
          <a:p>
            <a:pPr marL="0" lvl="0" indent="0" algn="ctr" rtl="0">
              <a:lnSpc>
                <a:spcPct val="120000"/>
              </a:lnSpc>
              <a:spcBef>
                <a:spcPts val="0"/>
              </a:spcBef>
              <a:spcAft>
                <a:spcPts val="0"/>
              </a:spcAft>
              <a:buSzPts val="3080"/>
              <a:buFont typeface="Calibri"/>
              <a:buNone/>
            </a:pPr>
            <a:r>
              <a:rPr lang="en-ZA" sz="2400" dirty="0"/>
              <a:t>Evidence review</a:t>
            </a:r>
          </a:p>
        </p:txBody>
      </p:sp>
      <p:sp>
        <p:nvSpPr>
          <p:cNvPr id="8" name="Google Shape;151;p8">
            <a:extLst>
              <a:ext uri="{FF2B5EF4-FFF2-40B4-BE49-F238E27FC236}">
                <a16:creationId xmlns:a16="http://schemas.microsoft.com/office/drawing/2014/main" id="{8A994530-1078-EA6D-38FD-77D50C107753}"/>
              </a:ext>
            </a:extLst>
          </p:cNvPr>
          <p:cNvSpPr txBox="1">
            <a:spLocks/>
          </p:cNvSpPr>
          <p:nvPr/>
        </p:nvSpPr>
        <p:spPr>
          <a:xfrm>
            <a:off x="5152714" y="5358672"/>
            <a:ext cx="3179448" cy="978689"/>
          </a:xfrm>
          <a:prstGeom prst="rect">
            <a:avLst/>
          </a:prstGeom>
          <a:noFill/>
          <a:ln>
            <a:noFill/>
          </a:ln>
        </p:spPr>
        <p:txBody>
          <a:bodyPr spcFirstLastPara="1" wrap="square" lIns="0"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chemeClr val="accent1"/>
              </a:buClr>
              <a:buSzPts val="308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120000"/>
              </a:lnSpc>
              <a:spcBef>
                <a:spcPts val="500"/>
              </a:spcBef>
              <a:spcAft>
                <a:spcPts val="0"/>
              </a:spcAft>
              <a:buClr>
                <a:schemeClr val="accent1"/>
              </a:buClr>
              <a:buSzPts val="3080"/>
              <a:buFont typeface="Calibri"/>
              <a:buNone/>
              <a:defRPr sz="2800" b="0" i="0" u="none" strike="noStrike" cap="none">
                <a:solidFill>
                  <a:schemeClr val="dk1"/>
                </a:solidFill>
                <a:latin typeface="Calibri"/>
                <a:ea typeface="Calibri"/>
                <a:cs typeface="Calibri"/>
                <a:sym typeface="Calibri"/>
              </a:defRPr>
            </a:lvl2pPr>
            <a:lvl3pPr marL="1371600" marR="0" lvl="2" indent="-228600" algn="l" rtl="0">
              <a:lnSpc>
                <a:spcPct val="120000"/>
              </a:lnSpc>
              <a:spcBef>
                <a:spcPts val="500"/>
              </a:spcBef>
              <a:spcAft>
                <a:spcPts val="0"/>
              </a:spcAft>
              <a:buClr>
                <a:schemeClr val="accent1"/>
              </a:buClr>
              <a:buSzPts val="2640"/>
              <a:buFont typeface="Calibri"/>
              <a:buNone/>
              <a:defRPr sz="2400" b="0" i="0" u="none" strike="noStrike" cap="none">
                <a:solidFill>
                  <a:schemeClr val="dk1"/>
                </a:solidFill>
                <a:latin typeface="Calibri"/>
                <a:ea typeface="Calibri"/>
                <a:cs typeface="Calibri"/>
                <a:sym typeface="Calibri"/>
              </a:defRPr>
            </a:lvl3pPr>
            <a:lvl4pPr marL="1828800" marR="0" lvl="3" indent="-228600" algn="l" rtl="0">
              <a:lnSpc>
                <a:spcPct val="120000"/>
              </a:lnSpc>
              <a:spcBef>
                <a:spcPts val="500"/>
              </a:spcBef>
              <a:spcAft>
                <a:spcPts val="0"/>
              </a:spcAft>
              <a:buClr>
                <a:schemeClr val="accent1"/>
              </a:buClr>
              <a:buSzPts val="22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120000"/>
              </a:lnSpc>
              <a:spcBef>
                <a:spcPts val="500"/>
              </a:spcBef>
              <a:spcAft>
                <a:spcPts val="0"/>
              </a:spcAft>
              <a:buClr>
                <a:schemeClr val="accent1"/>
              </a:buClr>
              <a:buSzPts val="2200"/>
              <a:buFont typeface="Calibri"/>
              <a:buNone/>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gn="ctr">
              <a:spcBef>
                <a:spcPts val="0"/>
              </a:spcBef>
            </a:pPr>
            <a:r>
              <a:rPr lang="en-ZA" sz="2400" dirty="0"/>
              <a:t>Quantitative </a:t>
            </a:r>
            <a:br>
              <a:rPr lang="en-ZA" sz="2400" dirty="0"/>
            </a:br>
            <a:r>
              <a:rPr lang="en-ZA" sz="2400" dirty="0"/>
              <a:t>analysis</a:t>
            </a:r>
          </a:p>
        </p:txBody>
      </p:sp>
      <p:sp>
        <p:nvSpPr>
          <p:cNvPr id="9" name="Google Shape;151;p8">
            <a:extLst>
              <a:ext uri="{FF2B5EF4-FFF2-40B4-BE49-F238E27FC236}">
                <a16:creationId xmlns:a16="http://schemas.microsoft.com/office/drawing/2014/main" id="{58E3042B-ABE9-E272-BE34-45EB12B6AB31}"/>
              </a:ext>
            </a:extLst>
          </p:cNvPr>
          <p:cNvSpPr txBox="1">
            <a:spLocks/>
          </p:cNvSpPr>
          <p:nvPr/>
        </p:nvSpPr>
        <p:spPr>
          <a:xfrm>
            <a:off x="8703794" y="5358672"/>
            <a:ext cx="3179448" cy="978689"/>
          </a:xfrm>
          <a:prstGeom prst="rect">
            <a:avLst/>
          </a:prstGeom>
          <a:noFill/>
          <a:ln>
            <a:noFill/>
          </a:ln>
        </p:spPr>
        <p:txBody>
          <a:bodyPr spcFirstLastPara="1" wrap="square" lIns="0"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chemeClr val="accent1"/>
              </a:buClr>
              <a:buSzPts val="308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120000"/>
              </a:lnSpc>
              <a:spcBef>
                <a:spcPts val="500"/>
              </a:spcBef>
              <a:spcAft>
                <a:spcPts val="0"/>
              </a:spcAft>
              <a:buClr>
                <a:schemeClr val="accent1"/>
              </a:buClr>
              <a:buSzPts val="3080"/>
              <a:buFont typeface="Calibri"/>
              <a:buNone/>
              <a:defRPr sz="2800" b="0" i="0" u="none" strike="noStrike" cap="none">
                <a:solidFill>
                  <a:schemeClr val="dk1"/>
                </a:solidFill>
                <a:latin typeface="Calibri"/>
                <a:ea typeface="Calibri"/>
                <a:cs typeface="Calibri"/>
                <a:sym typeface="Calibri"/>
              </a:defRPr>
            </a:lvl2pPr>
            <a:lvl3pPr marL="1371600" marR="0" lvl="2" indent="-228600" algn="l" rtl="0">
              <a:lnSpc>
                <a:spcPct val="120000"/>
              </a:lnSpc>
              <a:spcBef>
                <a:spcPts val="500"/>
              </a:spcBef>
              <a:spcAft>
                <a:spcPts val="0"/>
              </a:spcAft>
              <a:buClr>
                <a:schemeClr val="accent1"/>
              </a:buClr>
              <a:buSzPts val="2640"/>
              <a:buFont typeface="Calibri"/>
              <a:buNone/>
              <a:defRPr sz="2400" b="0" i="0" u="none" strike="noStrike" cap="none">
                <a:solidFill>
                  <a:schemeClr val="dk1"/>
                </a:solidFill>
                <a:latin typeface="Calibri"/>
                <a:ea typeface="Calibri"/>
                <a:cs typeface="Calibri"/>
                <a:sym typeface="Calibri"/>
              </a:defRPr>
            </a:lvl3pPr>
            <a:lvl4pPr marL="1828800" marR="0" lvl="3" indent="-228600" algn="l" rtl="0">
              <a:lnSpc>
                <a:spcPct val="120000"/>
              </a:lnSpc>
              <a:spcBef>
                <a:spcPts val="500"/>
              </a:spcBef>
              <a:spcAft>
                <a:spcPts val="0"/>
              </a:spcAft>
              <a:buClr>
                <a:schemeClr val="accent1"/>
              </a:buClr>
              <a:buSzPts val="22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120000"/>
              </a:lnSpc>
              <a:spcBef>
                <a:spcPts val="500"/>
              </a:spcBef>
              <a:spcAft>
                <a:spcPts val="0"/>
              </a:spcAft>
              <a:buClr>
                <a:schemeClr val="accent1"/>
              </a:buClr>
              <a:buSzPts val="2200"/>
              <a:buFont typeface="Calibri"/>
              <a:buNone/>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gn="ctr">
              <a:spcBef>
                <a:spcPts val="0"/>
              </a:spcBef>
            </a:pPr>
            <a:r>
              <a:rPr lang="en-ZA" sz="2400" dirty="0"/>
              <a:t>Participatory </a:t>
            </a:r>
            <a:br>
              <a:rPr lang="en-ZA" sz="2400" dirty="0"/>
            </a:br>
            <a:r>
              <a:rPr lang="en-ZA" sz="2400" dirty="0"/>
              <a:t>design incubators</a:t>
            </a:r>
          </a:p>
        </p:txBody>
      </p:sp>
    </p:spTree>
    <p:extLst>
      <p:ext uri="{BB962C8B-B14F-4D97-AF65-F5344CB8AC3E}">
        <p14:creationId xmlns:p14="http://schemas.microsoft.com/office/powerpoint/2010/main" val="2048908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Google Shape;31;p19">
            <a:extLst>
              <a:ext uri="{FF2B5EF4-FFF2-40B4-BE49-F238E27FC236}">
                <a16:creationId xmlns:a16="http://schemas.microsoft.com/office/drawing/2014/main" id="{4428BBCA-4783-ABD5-B3FF-2A303135F873}"/>
              </a:ext>
            </a:extLst>
          </p:cNvPr>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7"/>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p>
            <a:pPr marL="0" lvl="0" indent="0" algn="l" rtl="0">
              <a:lnSpc>
                <a:spcPct val="75000"/>
              </a:lnSpc>
              <a:spcBef>
                <a:spcPts val="0"/>
              </a:spcBef>
              <a:spcAft>
                <a:spcPts val="0"/>
              </a:spcAft>
              <a:buClr>
                <a:schemeClr val="lt1"/>
              </a:buClr>
              <a:buSzPts val="3200"/>
              <a:buFont typeface="Calibri"/>
              <a:buNone/>
            </a:pPr>
            <a:r>
              <a:rPr lang="en-CA" dirty="0"/>
              <a:t>Evidence review: Implementation lessons</a:t>
            </a:r>
            <a:endParaRPr dirty="0"/>
          </a:p>
        </p:txBody>
      </p:sp>
      <p:sp>
        <p:nvSpPr>
          <p:cNvPr id="145" name="Google Shape;145;p7"/>
          <p:cNvSpPr txBox="1">
            <a:spLocks noGrp="1"/>
          </p:cNvSpPr>
          <p:nvPr>
            <p:ph type="body" idx="1"/>
          </p:nvPr>
        </p:nvSpPr>
        <p:spPr>
          <a:xfrm>
            <a:off x="5252004" y="1439661"/>
            <a:ext cx="6506049" cy="3978678"/>
          </a:xfrm>
          <a:prstGeom prst="rect">
            <a:avLst/>
          </a:prstGeom>
          <a:noFill/>
          <a:ln>
            <a:noFill/>
          </a:ln>
        </p:spPr>
        <p:txBody>
          <a:bodyPr spcFirstLastPara="1" wrap="square" lIns="0" tIns="45700" rIns="91425" bIns="45700" anchor="t" anchorCtr="0">
            <a:normAutofit/>
          </a:bodyPr>
          <a:lstStyle/>
          <a:p>
            <a:pPr lvl="0" indent="-457200" algn="l" rtl="0">
              <a:lnSpc>
                <a:spcPct val="120000"/>
              </a:lnSpc>
              <a:spcBef>
                <a:spcPts val="0"/>
              </a:spcBef>
              <a:spcAft>
                <a:spcPts val="0"/>
              </a:spcAft>
              <a:buSzPts val="3080"/>
              <a:buFont typeface="Arial" panose="020B0604020202020204" pitchFamily="34" charset="0"/>
              <a:buChar char="•"/>
            </a:pPr>
            <a:r>
              <a:rPr lang="en-ZA" sz="2400" dirty="0"/>
              <a:t>Engage with caregivers, partners and other family members.</a:t>
            </a:r>
          </a:p>
          <a:p>
            <a:pPr lvl="0" indent="-457200" algn="l" rtl="0">
              <a:lnSpc>
                <a:spcPct val="120000"/>
              </a:lnSpc>
              <a:spcBef>
                <a:spcPts val="0"/>
              </a:spcBef>
              <a:spcAft>
                <a:spcPts val="0"/>
              </a:spcAft>
              <a:buSzPts val="3080"/>
              <a:buFont typeface="Arial" panose="020B0604020202020204" pitchFamily="34" charset="0"/>
              <a:buChar char="•"/>
            </a:pPr>
            <a:r>
              <a:rPr lang="en-ZA" sz="2400" dirty="0"/>
              <a:t>Address stigma and debunk common myths around adolescent pregnancy.</a:t>
            </a:r>
          </a:p>
          <a:p>
            <a:pPr lvl="0" indent="-457200" algn="l" rtl="0">
              <a:lnSpc>
                <a:spcPct val="120000"/>
              </a:lnSpc>
              <a:spcBef>
                <a:spcPts val="0"/>
              </a:spcBef>
              <a:spcAft>
                <a:spcPts val="0"/>
              </a:spcAft>
              <a:buSzPts val="3080"/>
              <a:buFont typeface="Arial" panose="020B0604020202020204" pitchFamily="34" charset="0"/>
              <a:buChar char="•"/>
            </a:pPr>
            <a:r>
              <a:rPr lang="en-ZA" sz="2400" dirty="0"/>
              <a:t>Providing health programmes in school settings acceptable and feasible.</a:t>
            </a:r>
          </a:p>
          <a:p>
            <a:pPr lvl="0" indent="-457200" algn="l" rtl="0">
              <a:lnSpc>
                <a:spcPct val="120000"/>
              </a:lnSpc>
              <a:spcBef>
                <a:spcPts val="0"/>
              </a:spcBef>
              <a:spcAft>
                <a:spcPts val="0"/>
              </a:spcAft>
              <a:buSzPts val="3080"/>
              <a:buFont typeface="Arial" panose="020B0604020202020204" pitchFamily="34" charset="0"/>
              <a:buChar char="•"/>
            </a:pPr>
            <a:r>
              <a:rPr lang="en-ZA" sz="2400" dirty="0"/>
              <a:t>Young people place considerable trust in their peers.</a:t>
            </a:r>
            <a:endParaRPr sz="2400" dirty="0"/>
          </a:p>
          <a:p>
            <a:pPr marL="0" lvl="0" indent="0" algn="l" rtl="0">
              <a:lnSpc>
                <a:spcPct val="120000"/>
              </a:lnSpc>
              <a:spcBef>
                <a:spcPts val="1000"/>
              </a:spcBef>
              <a:spcAft>
                <a:spcPts val="0"/>
              </a:spcAft>
              <a:buSzPts val="3080"/>
              <a:buFont typeface="Calibri"/>
              <a:buNone/>
            </a:pPr>
            <a:endParaRPr sz="2400" dirty="0"/>
          </a:p>
        </p:txBody>
      </p:sp>
      <p:pic>
        <p:nvPicPr>
          <p:cNvPr id="2" name="Picture 1">
            <a:extLst>
              <a:ext uri="{FF2B5EF4-FFF2-40B4-BE49-F238E27FC236}">
                <a16:creationId xmlns:a16="http://schemas.microsoft.com/office/drawing/2014/main" id="{899150C1-844C-501A-9763-1C45136D44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3485" y="3437263"/>
            <a:ext cx="3514413" cy="3365389"/>
          </a:xfrm>
          <a:prstGeom prst="rect">
            <a:avLst/>
          </a:prstGeom>
          <a:effectLst>
            <a:outerShdw blurRad="508000" dist="508000" dir="6000000" sx="40000" sy="40000" algn="ctr" rotWithShape="0">
              <a:srgbClr val="000000">
                <a:alpha val="6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61" name="Google Shape;31;p19">
            <a:extLst>
              <a:ext uri="{FF2B5EF4-FFF2-40B4-BE49-F238E27FC236}">
                <a16:creationId xmlns:a16="http://schemas.microsoft.com/office/drawing/2014/main" id="{EADE25DE-E543-453D-69EA-663DFD6BF681}"/>
              </a:ext>
            </a:extLst>
          </p:cNvPr>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7"/>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p>
            <a:pPr marL="0" lvl="0" indent="0" algn="l" rtl="0">
              <a:lnSpc>
                <a:spcPct val="75000"/>
              </a:lnSpc>
              <a:spcBef>
                <a:spcPts val="0"/>
              </a:spcBef>
              <a:spcAft>
                <a:spcPts val="0"/>
              </a:spcAft>
              <a:buClr>
                <a:schemeClr val="lt1"/>
              </a:buClr>
              <a:buSzPts val="3200"/>
              <a:buFont typeface="Calibri"/>
              <a:buNone/>
            </a:pPr>
            <a:r>
              <a:rPr lang="en-CA" dirty="0"/>
              <a:t>Quantitative analysis findings</a:t>
            </a:r>
            <a:endParaRPr dirty="0"/>
          </a:p>
        </p:txBody>
      </p:sp>
      <p:pic>
        <p:nvPicPr>
          <p:cNvPr id="5" name="Picture 4">
            <a:extLst>
              <a:ext uri="{FF2B5EF4-FFF2-40B4-BE49-F238E27FC236}">
                <a16:creationId xmlns:a16="http://schemas.microsoft.com/office/drawing/2014/main" id="{7D5FD034-9955-6ACA-2C85-70EF686E98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255" y="3461865"/>
            <a:ext cx="4215125" cy="3396135"/>
          </a:xfrm>
          <a:prstGeom prst="rect">
            <a:avLst/>
          </a:prstGeom>
          <a:effectLst>
            <a:outerShdw blurRad="508000" dist="508000" dir="6000000" sx="40000" sy="40000" algn="ctr" rotWithShape="0">
              <a:srgbClr val="000000">
                <a:alpha val="60000"/>
              </a:srgbClr>
            </a:outerShdw>
          </a:effectLst>
        </p:spPr>
      </p:pic>
      <p:grpSp>
        <p:nvGrpSpPr>
          <p:cNvPr id="60" name="Group 59">
            <a:extLst>
              <a:ext uri="{FF2B5EF4-FFF2-40B4-BE49-F238E27FC236}">
                <a16:creationId xmlns:a16="http://schemas.microsoft.com/office/drawing/2014/main" id="{8CC89057-4D81-06C0-FABE-50852C90E1FB}"/>
              </a:ext>
            </a:extLst>
          </p:cNvPr>
          <p:cNvGrpSpPr/>
          <p:nvPr/>
        </p:nvGrpSpPr>
        <p:grpSpPr>
          <a:xfrm>
            <a:off x="5370048" y="742521"/>
            <a:ext cx="6755805" cy="5506088"/>
            <a:chOff x="5370048" y="742521"/>
            <a:chExt cx="6755805" cy="5506088"/>
          </a:xfrm>
        </p:grpSpPr>
        <p:sp>
          <p:nvSpPr>
            <p:cNvPr id="2" name="TextBox 1">
              <a:extLst>
                <a:ext uri="{FF2B5EF4-FFF2-40B4-BE49-F238E27FC236}">
                  <a16:creationId xmlns:a16="http://schemas.microsoft.com/office/drawing/2014/main" id="{362F28FF-A30D-A90A-12C3-73C51684C921}"/>
                </a:ext>
              </a:extLst>
            </p:cNvPr>
            <p:cNvSpPr txBox="1"/>
            <p:nvPr/>
          </p:nvSpPr>
          <p:spPr>
            <a:xfrm>
              <a:off x="9855463" y="1518608"/>
              <a:ext cx="157506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School return</a:t>
              </a:r>
            </a:p>
            <a:p>
              <a:r>
                <a:rPr lang="en-US" sz="2000" dirty="0">
                  <a:solidFill>
                    <a:schemeClr val="tx1">
                      <a:lumMod val="75000"/>
                      <a:lumOff val="25000"/>
                    </a:schemeClr>
                  </a:solidFill>
                  <a:latin typeface="Calibri" panose="020F0502020204030204" pitchFamily="34" charset="0"/>
                  <a:cs typeface="Calibri" panose="020F0502020204030204" pitchFamily="34" charset="0"/>
                </a:rPr>
                <a:t>40% </a:t>
              </a:r>
              <a:r>
                <a:rPr lang="en-US" sz="2000" dirty="0">
                  <a:solidFill>
                    <a:srgbClr val="E74049"/>
                  </a:solidFill>
                  <a:latin typeface="Calibri" panose="020F0502020204030204" pitchFamily="34" charset="0"/>
                  <a:cs typeface="Calibri" panose="020F0502020204030204" pitchFamily="34" charset="0"/>
                </a:rPr>
                <a:t>–&gt;</a:t>
              </a:r>
              <a:r>
                <a:rPr lang="en-US" sz="2000" dirty="0">
                  <a:solidFill>
                    <a:schemeClr val="tx1">
                      <a:lumMod val="75000"/>
                      <a:lumOff val="25000"/>
                    </a:schemeClr>
                  </a:solidFill>
                  <a:latin typeface="Calibri" panose="020F0502020204030204" pitchFamily="34" charset="0"/>
                  <a:cs typeface="Calibri" panose="020F0502020204030204" pitchFamily="34" charset="0"/>
                </a:rPr>
                <a:t> 92% </a:t>
              </a:r>
            </a:p>
          </p:txBody>
        </p:sp>
        <p:sp>
          <p:nvSpPr>
            <p:cNvPr id="3" name="TextBox 2">
              <a:extLst>
                <a:ext uri="{FF2B5EF4-FFF2-40B4-BE49-F238E27FC236}">
                  <a16:creationId xmlns:a16="http://schemas.microsoft.com/office/drawing/2014/main" id="{89B3E28F-3600-5DF3-C07F-FED4C9F0394B}"/>
                </a:ext>
              </a:extLst>
            </p:cNvPr>
            <p:cNvSpPr txBox="1"/>
            <p:nvPr/>
          </p:nvSpPr>
          <p:spPr>
            <a:xfrm>
              <a:off x="9855463" y="4722742"/>
              <a:ext cx="227039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Condom use</a:t>
              </a:r>
            </a:p>
            <a:p>
              <a:r>
                <a:rPr lang="en-US" sz="2000" dirty="0">
                  <a:solidFill>
                    <a:schemeClr val="tx1">
                      <a:lumMod val="75000"/>
                      <a:lumOff val="25000"/>
                    </a:schemeClr>
                  </a:solidFill>
                  <a:latin typeface="Calibri" panose="020F0502020204030204" pitchFamily="34" charset="0"/>
                  <a:cs typeface="Calibri" panose="020F0502020204030204" pitchFamily="34" charset="0"/>
                </a:rPr>
                <a:t>55% </a:t>
              </a:r>
              <a:r>
                <a:rPr lang="en-US" sz="2000" dirty="0">
                  <a:solidFill>
                    <a:srgbClr val="E74049"/>
                  </a:solidFill>
                  <a:latin typeface="Calibri" panose="020F0502020204030204" pitchFamily="34" charset="0"/>
                  <a:cs typeface="Calibri" panose="020F0502020204030204" pitchFamily="34" charset="0"/>
                </a:rPr>
                <a:t>-&gt;</a:t>
              </a:r>
              <a:r>
                <a:rPr lang="en-US" sz="2000" dirty="0">
                  <a:solidFill>
                    <a:schemeClr val="tx1">
                      <a:lumMod val="75000"/>
                      <a:lumOff val="25000"/>
                    </a:schemeClr>
                  </a:solidFill>
                  <a:latin typeface="Calibri" panose="020F0502020204030204" pitchFamily="34" charset="0"/>
                  <a:cs typeface="Calibri" panose="020F0502020204030204" pitchFamily="34" charset="0"/>
                </a:rPr>
                <a:t> 66%</a:t>
              </a:r>
            </a:p>
          </p:txBody>
        </p:sp>
        <p:cxnSp>
          <p:nvCxnSpPr>
            <p:cNvPr id="7" name="Straight Arrow Connector 6">
              <a:extLst>
                <a:ext uri="{FF2B5EF4-FFF2-40B4-BE49-F238E27FC236}">
                  <a16:creationId xmlns:a16="http://schemas.microsoft.com/office/drawing/2014/main" id="{5063A7E1-065A-B547-EDA2-59511267CB49}"/>
                </a:ext>
              </a:extLst>
            </p:cNvPr>
            <p:cNvCxnSpPr>
              <a:cxnSpLocks/>
            </p:cNvCxnSpPr>
            <p:nvPr/>
          </p:nvCxnSpPr>
          <p:spPr>
            <a:xfrm>
              <a:off x="7008419" y="1367507"/>
              <a:ext cx="2678920" cy="511864"/>
            </a:xfrm>
            <a:prstGeom prst="straightConnector1">
              <a:avLst/>
            </a:prstGeom>
            <a:ln w="28575">
              <a:solidFill>
                <a:srgbClr val="D41A5D"/>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9720854-9572-F758-81FD-A21340304FED}"/>
                </a:ext>
              </a:extLst>
            </p:cNvPr>
            <p:cNvSpPr txBox="1"/>
            <p:nvPr/>
          </p:nvSpPr>
          <p:spPr>
            <a:xfrm>
              <a:off x="9855463" y="3173802"/>
              <a:ext cx="206239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School progression</a:t>
              </a:r>
            </a:p>
            <a:p>
              <a:r>
                <a:rPr lang="en-US" sz="2000" dirty="0">
                  <a:solidFill>
                    <a:schemeClr val="tx1">
                      <a:lumMod val="75000"/>
                      <a:lumOff val="25000"/>
                    </a:schemeClr>
                  </a:solidFill>
                  <a:latin typeface="Calibri" panose="020F0502020204030204" pitchFamily="34" charset="0"/>
                  <a:cs typeface="Calibri" panose="020F0502020204030204" pitchFamily="34" charset="0"/>
                </a:rPr>
                <a:t>37% </a:t>
              </a:r>
              <a:r>
                <a:rPr lang="en-US" sz="2000" dirty="0">
                  <a:solidFill>
                    <a:srgbClr val="E74049"/>
                  </a:solidFill>
                  <a:latin typeface="Calibri" panose="020F0502020204030204" pitchFamily="34" charset="0"/>
                  <a:cs typeface="Calibri" panose="020F0502020204030204" pitchFamily="34" charset="0"/>
                </a:rPr>
                <a:t>-&gt;</a:t>
              </a:r>
              <a:r>
                <a:rPr lang="en-US" sz="2000" dirty="0">
                  <a:solidFill>
                    <a:schemeClr val="tx1">
                      <a:lumMod val="75000"/>
                      <a:lumOff val="25000"/>
                    </a:schemeClr>
                  </a:solidFill>
                  <a:latin typeface="Calibri" panose="020F0502020204030204" pitchFamily="34" charset="0"/>
                  <a:cs typeface="Calibri" panose="020F0502020204030204" pitchFamily="34" charset="0"/>
                </a:rPr>
                <a:t> 79% </a:t>
              </a:r>
            </a:p>
          </p:txBody>
        </p:sp>
        <p:cxnSp>
          <p:nvCxnSpPr>
            <p:cNvPr id="28" name="Straight Arrow Connector 27">
              <a:extLst>
                <a:ext uri="{FF2B5EF4-FFF2-40B4-BE49-F238E27FC236}">
                  <a16:creationId xmlns:a16="http://schemas.microsoft.com/office/drawing/2014/main" id="{D0BD0980-D3F2-ECE8-09D4-588071EA47B0}"/>
                </a:ext>
              </a:extLst>
            </p:cNvPr>
            <p:cNvCxnSpPr>
              <a:cxnSpLocks/>
            </p:cNvCxnSpPr>
            <p:nvPr/>
          </p:nvCxnSpPr>
          <p:spPr>
            <a:xfrm>
              <a:off x="7061428" y="1367507"/>
              <a:ext cx="2619971" cy="2094358"/>
            </a:xfrm>
            <a:prstGeom prst="straightConnector1">
              <a:avLst/>
            </a:prstGeom>
            <a:ln w="28575">
              <a:solidFill>
                <a:srgbClr val="D41A5D"/>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3C749C6-4214-DD9D-0C94-E93EDCC860B1}"/>
                </a:ext>
              </a:extLst>
            </p:cNvPr>
            <p:cNvCxnSpPr>
              <a:cxnSpLocks/>
            </p:cNvCxnSpPr>
            <p:nvPr/>
          </p:nvCxnSpPr>
          <p:spPr>
            <a:xfrm>
              <a:off x="6990574" y="1285507"/>
              <a:ext cx="2690825" cy="3902443"/>
            </a:xfrm>
            <a:prstGeom prst="straightConnector1">
              <a:avLst/>
            </a:prstGeom>
            <a:ln w="28575">
              <a:solidFill>
                <a:srgbClr val="D41A5D"/>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D32B1E9-05B6-25AF-F7CD-2011B2D923C4}"/>
                </a:ext>
              </a:extLst>
            </p:cNvPr>
            <p:cNvCxnSpPr>
              <a:cxnSpLocks/>
            </p:cNvCxnSpPr>
            <p:nvPr/>
          </p:nvCxnSpPr>
          <p:spPr>
            <a:xfrm flipV="1">
              <a:off x="7008419" y="2002358"/>
              <a:ext cx="2672980" cy="769880"/>
            </a:xfrm>
            <a:prstGeom prst="straightConnector1">
              <a:avLst/>
            </a:prstGeom>
            <a:ln w="28575">
              <a:solidFill>
                <a:srgbClr val="E68737"/>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9BC33AD-9CF5-67F8-EC3D-F24B132F44C9}"/>
                </a:ext>
              </a:extLst>
            </p:cNvPr>
            <p:cNvCxnSpPr>
              <a:cxnSpLocks/>
            </p:cNvCxnSpPr>
            <p:nvPr/>
          </p:nvCxnSpPr>
          <p:spPr>
            <a:xfrm>
              <a:off x="7034923" y="2772238"/>
              <a:ext cx="2646476" cy="542677"/>
            </a:xfrm>
            <a:prstGeom prst="straightConnector1">
              <a:avLst/>
            </a:prstGeom>
            <a:ln w="28575">
              <a:solidFill>
                <a:srgbClr val="E68737"/>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76DA3C9-A3B9-3E8C-A20F-BEBAF740E9BF}"/>
                </a:ext>
              </a:extLst>
            </p:cNvPr>
            <p:cNvCxnSpPr>
              <a:cxnSpLocks/>
            </p:cNvCxnSpPr>
            <p:nvPr/>
          </p:nvCxnSpPr>
          <p:spPr>
            <a:xfrm>
              <a:off x="7061428" y="2650789"/>
              <a:ext cx="2619971" cy="2693812"/>
            </a:xfrm>
            <a:prstGeom prst="straightConnector1">
              <a:avLst/>
            </a:prstGeom>
            <a:ln w="28575">
              <a:solidFill>
                <a:srgbClr val="E68737"/>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18F1B1C-A226-CA33-199B-E28A80124AAA}"/>
                </a:ext>
              </a:extLst>
            </p:cNvPr>
            <p:cNvCxnSpPr>
              <a:cxnSpLocks/>
            </p:cNvCxnSpPr>
            <p:nvPr/>
          </p:nvCxnSpPr>
          <p:spPr>
            <a:xfrm flipV="1">
              <a:off x="7034923" y="2133441"/>
              <a:ext cx="2646476" cy="2083284"/>
            </a:xfrm>
            <a:prstGeom prst="straightConnector1">
              <a:avLst/>
            </a:prstGeom>
            <a:ln w="28575">
              <a:solidFill>
                <a:srgbClr val="EF4A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FEF1709-1C53-540F-5F94-8C1F1B7CA371}"/>
                </a:ext>
              </a:extLst>
            </p:cNvPr>
            <p:cNvCxnSpPr>
              <a:cxnSpLocks/>
            </p:cNvCxnSpPr>
            <p:nvPr/>
          </p:nvCxnSpPr>
          <p:spPr>
            <a:xfrm flipV="1">
              <a:off x="7074680" y="3597932"/>
              <a:ext cx="2606719" cy="618793"/>
            </a:xfrm>
            <a:prstGeom prst="straightConnector1">
              <a:avLst/>
            </a:prstGeom>
            <a:ln w="28575">
              <a:solidFill>
                <a:srgbClr val="EF4A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805EE56-02D9-03EF-7D3C-879CABE84E1E}"/>
                </a:ext>
              </a:extLst>
            </p:cNvPr>
            <p:cNvCxnSpPr>
              <a:cxnSpLocks/>
            </p:cNvCxnSpPr>
            <p:nvPr/>
          </p:nvCxnSpPr>
          <p:spPr>
            <a:xfrm>
              <a:off x="7087932" y="4216725"/>
              <a:ext cx="2593467" cy="1290312"/>
            </a:xfrm>
            <a:prstGeom prst="straightConnector1">
              <a:avLst/>
            </a:prstGeom>
            <a:ln w="28575">
              <a:solidFill>
                <a:srgbClr val="EF4A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BBE77A0-E78C-B7C7-9A61-B451FF488FCE}"/>
                </a:ext>
              </a:extLst>
            </p:cNvPr>
            <p:cNvCxnSpPr>
              <a:cxnSpLocks/>
            </p:cNvCxnSpPr>
            <p:nvPr/>
          </p:nvCxnSpPr>
          <p:spPr>
            <a:xfrm flipV="1">
              <a:off x="7087932" y="2292466"/>
              <a:ext cx="2593467" cy="3328990"/>
            </a:xfrm>
            <a:prstGeom prst="straightConnector1">
              <a:avLst/>
            </a:prstGeom>
            <a:ln w="28575">
              <a:solidFill>
                <a:srgbClr val="A6C7F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CF41D65-6606-8D7E-3FD7-25394677E97E}"/>
                </a:ext>
              </a:extLst>
            </p:cNvPr>
            <p:cNvCxnSpPr>
              <a:cxnSpLocks/>
            </p:cNvCxnSpPr>
            <p:nvPr/>
          </p:nvCxnSpPr>
          <p:spPr>
            <a:xfrm flipV="1">
              <a:off x="7087932" y="3724031"/>
              <a:ext cx="2593467" cy="1910678"/>
            </a:xfrm>
            <a:prstGeom prst="straightConnector1">
              <a:avLst/>
            </a:prstGeom>
            <a:ln w="28575">
              <a:solidFill>
                <a:srgbClr val="A6C7F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7A097E3-BAA8-0F8D-8F54-F7BEE2369AB5}"/>
                </a:ext>
              </a:extLst>
            </p:cNvPr>
            <p:cNvCxnSpPr>
              <a:cxnSpLocks/>
            </p:cNvCxnSpPr>
            <p:nvPr/>
          </p:nvCxnSpPr>
          <p:spPr>
            <a:xfrm>
              <a:off x="7074680" y="5634709"/>
              <a:ext cx="2606719" cy="18983"/>
            </a:xfrm>
            <a:prstGeom prst="straightConnector1">
              <a:avLst/>
            </a:prstGeom>
            <a:ln w="28575">
              <a:solidFill>
                <a:srgbClr val="A6C7F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9FCE8287-D9DA-2AB3-C6D2-84F4C59C38AF}"/>
                </a:ext>
              </a:extLst>
            </p:cNvPr>
            <p:cNvSpPr/>
            <p:nvPr/>
          </p:nvSpPr>
          <p:spPr>
            <a:xfrm>
              <a:off x="5370048" y="2109100"/>
              <a:ext cx="1759226" cy="1328023"/>
            </a:xfrm>
            <a:prstGeom prst="roundRect">
              <a:avLst>
                <a:gd name="adj" fmla="val 16670"/>
              </a:avLst>
            </a:prstGeom>
            <a:solidFill>
              <a:srgbClr val="ED9849"/>
            </a:solidFill>
            <a:ln>
              <a:no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wrap="square">
              <a:spAutoFit/>
            </a:bodyPr>
            <a:lstStyle/>
            <a:p>
              <a:pPr algn="ctr"/>
              <a:endParaRPr lang="en-US" sz="1800" dirty="0">
                <a:solidFill>
                  <a:schemeClr val="bg1"/>
                </a:solidFill>
                <a:latin typeface="Calibri" panose="020F0502020204030204" pitchFamily="34" charset="0"/>
                <a:cs typeface="Calibri" panose="020F0502020204030204" pitchFamily="34" charset="0"/>
              </a:endParaRPr>
            </a:p>
            <a:p>
              <a:pPr algn="ctr"/>
              <a:r>
                <a:rPr lang="en-US" sz="1800" dirty="0">
                  <a:solidFill>
                    <a:schemeClr val="bg1"/>
                  </a:solidFill>
                  <a:latin typeface="Calibri" panose="020F0502020204030204" pitchFamily="34" charset="0"/>
                  <a:cs typeface="Calibri" panose="020F0502020204030204" pitchFamily="34" charset="0"/>
                </a:rPr>
                <a:t>Daycare </a:t>
              </a:r>
              <a:br>
                <a:rPr lang="en-US" sz="1800" dirty="0">
                  <a:solidFill>
                    <a:schemeClr val="bg1"/>
                  </a:solidFill>
                  <a:latin typeface="Calibri" panose="020F0502020204030204" pitchFamily="34" charset="0"/>
                  <a:cs typeface="Calibri" panose="020F0502020204030204" pitchFamily="34" charset="0"/>
                </a:rPr>
              </a:br>
              <a:r>
                <a:rPr lang="en-US" sz="1800" dirty="0">
                  <a:solidFill>
                    <a:schemeClr val="bg1"/>
                  </a:solidFill>
                  <a:latin typeface="Calibri" panose="020F0502020204030204" pitchFamily="34" charset="0"/>
                  <a:cs typeface="Calibri" panose="020F0502020204030204" pitchFamily="34" charset="0"/>
                </a:rPr>
                <a:t>crèche use</a:t>
              </a:r>
            </a:p>
            <a:p>
              <a:pPr algn="ctr"/>
              <a:r>
                <a:rPr lang="en-US" sz="1800" dirty="0">
                  <a:solidFill>
                    <a:schemeClr val="bg1"/>
                  </a:solidFill>
                  <a:latin typeface="Calibri" panose="020F0502020204030204" pitchFamily="34" charset="0"/>
                  <a:cs typeface="Calibri" panose="020F0502020204030204" pitchFamily="34" charset="0"/>
                </a:rPr>
                <a:t> </a:t>
              </a:r>
              <a:endParaRPr lang="en-ZA" sz="1800" dirty="0">
                <a:solidFill>
                  <a:schemeClr val="bg1"/>
                </a:solidFill>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8E0460EB-A96B-F03D-3F4D-ED583A772804}"/>
                </a:ext>
              </a:extLst>
            </p:cNvPr>
            <p:cNvSpPr/>
            <p:nvPr/>
          </p:nvSpPr>
          <p:spPr>
            <a:xfrm>
              <a:off x="5370048" y="742521"/>
              <a:ext cx="1759226" cy="1259837"/>
            </a:xfrm>
            <a:prstGeom prst="roundRect">
              <a:avLst>
                <a:gd name="adj" fmla="val 16670"/>
              </a:avLst>
            </a:prstGeom>
            <a:solidFill>
              <a:srgbClr val="D41A5D"/>
            </a:solidFill>
            <a:ln>
              <a:noFill/>
            </a:ln>
          </p:spPr>
          <p:style>
            <a:lnRef idx="2">
              <a:schemeClr val="lt1">
                <a:hueOff val="0"/>
                <a:satOff val="0"/>
                <a:lumOff val="0"/>
                <a:alphaOff val="0"/>
              </a:schemeClr>
            </a:lnRef>
            <a:fillRef idx="1">
              <a:scrgbClr r="0" g="0" b="0"/>
            </a:fillRef>
            <a:effectRef idx="0">
              <a:schemeClr val="accent5">
                <a:hueOff val="-3379271"/>
                <a:satOff val="-8710"/>
                <a:lumOff val="-5883"/>
                <a:alphaOff val="0"/>
              </a:schemeClr>
            </a:effectRef>
            <a:fontRef idx="minor">
              <a:schemeClr val="lt1"/>
            </a:fontRef>
          </p:style>
          <p:txBody>
            <a:bodyPr wrap="square" anchor="ctr" anchorCtr="0">
              <a:noAutofit/>
            </a:bodyPr>
            <a:lstStyle/>
            <a:p>
              <a:pPr algn="ctr"/>
              <a:r>
                <a:rPr lang="en-US" sz="1800" dirty="0">
                  <a:solidFill>
                    <a:schemeClr val="bg1"/>
                  </a:solidFill>
                  <a:latin typeface="Calibri" panose="020F0502020204030204" pitchFamily="34" charset="0"/>
                  <a:cs typeface="Calibri" panose="020F0502020204030204" pitchFamily="34" charset="0"/>
                </a:rPr>
                <a:t>School access during pregnancy</a:t>
              </a:r>
            </a:p>
          </p:txBody>
        </p:sp>
        <p:sp>
          <p:nvSpPr>
            <p:cNvPr id="18" name="Rounded Rectangle 17">
              <a:extLst>
                <a:ext uri="{FF2B5EF4-FFF2-40B4-BE49-F238E27FC236}">
                  <a16:creationId xmlns:a16="http://schemas.microsoft.com/office/drawing/2014/main" id="{CA2916AD-13DB-57D8-2E06-0917457837E1}"/>
                </a:ext>
              </a:extLst>
            </p:cNvPr>
            <p:cNvSpPr/>
            <p:nvPr/>
          </p:nvSpPr>
          <p:spPr>
            <a:xfrm>
              <a:off x="5370048" y="3543865"/>
              <a:ext cx="1759226" cy="1328023"/>
            </a:xfrm>
            <a:prstGeom prst="roundRect">
              <a:avLst>
                <a:gd name="adj" fmla="val 16670"/>
              </a:avLst>
            </a:prstGeom>
            <a:solidFill>
              <a:srgbClr val="EF4A00"/>
            </a:solidFill>
            <a:ln>
              <a:noFill/>
            </a:ln>
          </p:spPr>
          <p:style>
            <a:lnRef idx="2">
              <a:schemeClr val="lt1">
                <a:hueOff val="0"/>
                <a:satOff val="0"/>
                <a:lumOff val="0"/>
                <a:alphaOff val="0"/>
              </a:schemeClr>
            </a:lnRef>
            <a:fillRef idx="1">
              <a:scrgbClr r="0" g="0" b="0"/>
            </a:fillRef>
            <a:effectRef idx="0">
              <a:schemeClr val="accent5">
                <a:hueOff val="-6758543"/>
                <a:satOff val="-17419"/>
                <a:lumOff val="-11765"/>
                <a:alphaOff val="0"/>
              </a:schemeClr>
            </a:effectRef>
            <a:fontRef idx="minor">
              <a:schemeClr val="lt1"/>
            </a:fontRef>
          </p:style>
          <p:txBody>
            <a:bodyPr wrap="square">
              <a:spAutoFit/>
            </a:bodyPr>
            <a:lstStyle/>
            <a:p>
              <a:pPr algn="ctr"/>
              <a:endParaRPr lang="en-US" sz="1800" dirty="0">
                <a:solidFill>
                  <a:schemeClr val="bg1"/>
                </a:solidFill>
                <a:latin typeface="Calibri" panose="020F0502020204030204" pitchFamily="34" charset="0"/>
                <a:cs typeface="Calibri" panose="020F0502020204030204" pitchFamily="34" charset="0"/>
              </a:endParaRPr>
            </a:p>
            <a:p>
              <a:pPr algn="ctr"/>
              <a:r>
                <a:rPr lang="en-US" sz="1800" dirty="0">
                  <a:solidFill>
                    <a:schemeClr val="bg1"/>
                  </a:solidFill>
                  <a:latin typeface="Calibri" panose="020F0502020204030204" pitchFamily="34" charset="0"/>
                  <a:cs typeface="Calibri" panose="020F0502020204030204" pitchFamily="34" charset="0"/>
                </a:rPr>
                <a:t>Building confidence</a:t>
              </a:r>
            </a:p>
            <a:p>
              <a:pPr algn="ctr"/>
              <a:r>
                <a:rPr lang="en-US" sz="1800" dirty="0">
                  <a:solidFill>
                    <a:schemeClr val="bg1"/>
                  </a:solidFill>
                  <a:latin typeface="Calibri" panose="020F0502020204030204" pitchFamily="34" charset="0"/>
                  <a:cs typeface="Calibri" panose="020F0502020204030204" pitchFamily="34" charset="0"/>
                </a:rPr>
                <a:t> </a:t>
              </a:r>
              <a:endParaRPr lang="en-ZA" sz="1800" dirty="0">
                <a:solidFill>
                  <a:schemeClr val="bg1"/>
                </a:solidFill>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DCCC801-40D3-FC55-6A6D-D8A92AFE98D8}"/>
                </a:ext>
              </a:extLst>
            </p:cNvPr>
            <p:cNvSpPr/>
            <p:nvPr/>
          </p:nvSpPr>
          <p:spPr>
            <a:xfrm>
              <a:off x="5370048" y="4978629"/>
              <a:ext cx="1759226" cy="1269980"/>
            </a:xfrm>
            <a:prstGeom prst="roundRect">
              <a:avLst>
                <a:gd name="adj" fmla="val 10000"/>
              </a:avLst>
            </a:prstGeom>
            <a:solidFill>
              <a:srgbClr val="A6C7FB"/>
            </a:solid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wrap="square">
              <a:spAutoFit/>
            </a:bodyPr>
            <a:lstStyle/>
            <a:p>
              <a:pPr algn="ctr"/>
              <a:endParaRPr lang="en-US" sz="1800" dirty="0">
                <a:solidFill>
                  <a:schemeClr val="bg1"/>
                </a:solidFill>
                <a:latin typeface="Calibri" panose="020F0502020204030204" pitchFamily="34" charset="0"/>
                <a:cs typeface="Calibri" panose="020F0502020204030204" pitchFamily="34" charset="0"/>
              </a:endParaRPr>
            </a:p>
            <a:p>
              <a:pPr algn="ctr"/>
              <a:r>
                <a:rPr lang="en-US" sz="1800" dirty="0">
                  <a:solidFill>
                    <a:schemeClr val="bg1"/>
                  </a:solidFill>
                  <a:latin typeface="Calibri" panose="020F0502020204030204" pitchFamily="34" charset="0"/>
                  <a:cs typeface="Calibri" panose="020F0502020204030204" pitchFamily="34" charset="0"/>
                </a:rPr>
                <a:t>Youth-friendly health services</a:t>
              </a:r>
            </a:p>
            <a:p>
              <a:pPr algn="ctr"/>
              <a:endParaRPr lang="en-US" sz="1800"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8610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2" name="Google Shape;31;p19">
            <a:extLst>
              <a:ext uri="{FF2B5EF4-FFF2-40B4-BE49-F238E27FC236}">
                <a16:creationId xmlns:a16="http://schemas.microsoft.com/office/drawing/2014/main" id="{44BC0438-7BEE-4CC0-DE3C-BFC326BED346}"/>
              </a:ext>
            </a:extLst>
          </p:cNvPr>
          <p:cNvSpPr/>
          <p:nvPr/>
        </p:nvSpPr>
        <p:spPr>
          <a:xfrm>
            <a:off x="9201150" y="2285675"/>
            <a:ext cx="2781586" cy="431515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31;p19">
            <a:extLst>
              <a:ext uri="{FF2B5EF4-FFF2-40B4-BE49-F238E27FC236}">
                <a16:creationId xmlns:a16="http://schemas.microsoft.com/office/drawing/2014/main" id="{6F3FEC2D-BF6F-F69F-5B33-565519E86674}"/>
              </a:ext>
            </a:extLst>
          </p:cNvPr>
          <p:cNvSpPr/>
          <p:nvPr/>
        </p:nvSpPr>
        <p:spPr>
          <a:xfrm>
            <a:off x="4957590" y="3957315"/>
            <a:ext cx="4082121" cy="264351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Google Shape;31;p19">
            <a:extLst>
              <a:ext uri="{FF2B5EF4-FFF2-40B4-BE49-F238E27FC236}">
                <a16:creationId xmlns:a16="http://schemas.microsoft.com/office/drawing/2014/main" id="{500488DA-622F-EF3F-2B6E-2197FEC55B5B}"/>
              </a:ext>
            </a:extLst>
          </p:cNvPr>
          <p:cNvSpPr/>
          <p:nvPr/>
        </p:nvSpPr>
        <p:spPr>
          <a:xfrm>
            <a:off x="4957590" y="371149"/>
            <a:ext cx="6962661" cy="17862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9C1E0ACF-4A10-A556-23C5-D900B4CCCF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6128" y="3378477"/>
            <a:ext cx="4082122" cy="3288974"/>
          </a:xfrm>
          <a:prstGeom prst="rect">
            <a:avLst/>
          </a:prstGeom>
          <a:effectLst>
            <a:outerShdw blurRad="508000" dist="508000" dir="6000000" sx="40000" sy="40000" algn="ctr" rotWithShape="0">
              <a:srgbClr val="000000">
                <a:alpha val="60000"/>
              </a:srgbClr>
            </a:outerShdw>
          </a:effectLst>
        </p:spPr>
      </p:pic>
      <p:sp>
        <p:nvSpPr>
          <p:cNvPr id="144" name="Google Shape;144;p7"/>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p>
            <a:pPr marL="0" lvl="0" indent="0" algn="l" rtl="0">
              <a:lnSpc>
                <a:spcPct val="75000"/>
              </a:lnSpc>
              <a:spcBef>
                <a:spcPts val="0"/>
              </a:spcBef>
              <a:spcAft>
                <a:spcPts val="0"/>
              </a:spcAft>
              <a:buClr>
                <a:schemeClr val="lt1"/>
              </a:buClr>
              <a:buSzPts val="3200"/>
              <a:buFont typeface="Calibri"/>
              <a:buNone/>
            </a:pPr>
            <a:r>
              <a:rPr lang="en-CA" dirty="0"/>
              <a:t>Participatory design incubator findings</a:t>
            </a:r>
            <a:endParaRPr dirty="0"/>
          </a:p>
        </p:txBody>
      </p:sp>
      <p:sp>
        <p:nvSpPr>
          <p:cNvPr id="145" name="Google Shape;145;p7"/>
          <p:cNvSpPr txBox="1">
            <a:spLocks noGrp="1"/>
          </p:cNvSpPr>
          <p:nvPr>
            <p:ph type="body" idx="1"/>
          </p:nvPr>
        </p:nvSpPr>
        <p:spPr>
          <a:xfrm>
            <a:off x="5240710" y="461003"/>
            <a:ext cx="6172200" cy="1606553"/>
          </a:xfrm>
          <a:prstGeom prst="rect">
            <a:avLst/>
          </a:prstGeom>
          <a:noFill/>
          <a:ln>
            <a:noFill/>
          </a:ln>
        </p:spPr>
        <p:txBody>
          <a:bodyPr spcFirstLastPara="1" wrap="square" lIns="0" tIns="45700" rIns="91425" bIns="45700" anchor="t" anchorCtr="0">
            <a:spAutoFit/>
          </a:bodyPr>
          <a:lstStyle/>
          <a:p>
            <a:pPr marL="0" lvl="0" indent="0" algn="l" rtl="0">
              <a:lnSpc>
                <a:spcPct val="120000"/>
              </a:lnSpc>
              <a:spcBef>
                <a:spcPts val="0"/>
              </a:spcBef>
              <a:spcAft>
                <a:spcPts val="0"/>
              </a:spcAft>
              <a:buSzPts val="3080"/>
              <a:buFont typeface="Calibri"/>
              <a:buNone/>
            </a:pPr>
            <a:r>
              <a:rPr lang="en-ZA" b="1" dirty="0"/>
              <a:t>School leadership and teachers</a:t>
            </a:r>
          </a:p>
          <a:p>
            <a:pPr marL="0" lvl="0" indent="0" algn="l" rtl="0">
              <a:lnSpc>
                <a:spcPct val="120000"/>
              </a:lnSpc>
              <a:spcBef>
                <a:spcPts val="0"/>
              </a:spcBef>
              <a:spcAft>
                <a:spcPts val="0"/>
              </a:spcAft>
              <a:buSzPts val="3080"/>
              <a:buFont typeface="Calibri"/>
              <a:buNone/>
            </a:pPr>
            <a:r>
              <a:rPr lang="en-ZA" sz="1800" dirty="0">
                <a:latin typeface="Calibri" panose="020F0502020204030204" pitchFamily="34" charset="0"/>
                <a:ea typeface="+mn-lt"/>
                <a:cs typeface="Calibri" panose="020F0502020204030204" pitchFamily="34" charset="0"/>
              </a:rPr>
              <a:t>"When I was going to give birth, I stayed for a short while and then decided to go back to school during examinations. And then the deputy president from school handled all of that“.</a:t>
            </a:r>
            <a:endParaRPr sz="1800" dirty="0"/>
          </a:p>
        </p:txBody>
      </p:sp>
      <p:sp>
        <p:nvSpPr>
          <p:cNvPr id="6" name="Google Shape;145;p7">
            <a:extLst>
              <a:ext uri="{FF2B5EF4-FFF2-40B4-BE49-F238E27FC236}">
                <a16:creationId xmlns:a16="http://schemas.microsoft.com/office/drawing/2014/main" id="{7714043B-1BF8-2C00-7985-49475FEEC5C0}"/>
              </a:ext>
            </a:extLst>
          </p:cNvPr>
          <p:cNvSpPr txBox="1">
            <a:spLocks/>
          </p:cNvSpPr>
          <p:nvPr/>
        </p:nvSpPr>
        <p:spPr>
          <a:xfrm>
            <a:off x="9502870" y="2685641"/>
            <a:ext cx="2263874" cy="3268547"/>
          </a:xfrm>
          <a:prstGeom prst="rect">
            <a:avLst/>
          </a:prstGeom>
          <a:noFill/>
          <a:ln>
            <a:noFill/>
          </a:ln>
        </p:spPr>
        <p:txBody>
          <a:bodyPr spcFirstLastPara="1" wrap="square" lIns="0"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chemeClr val="accent1"/>
              </a:buClr>
              <a:buSzPts val="308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120000"/>
              </a:lnSpc>
              <a:spcBef>
                <a:spcPts val="500"/>
              </a:spcBef>
              <a:spcAft>
                <a:spcPts val="0"/>
              </a:spcAft>
              <a:buClr>
                <a:schemeClr val="accent1"/>
              </a:buClr>
              <a:buSzPts val="3080"/>
              <a:buFont typeface="Calibri"/>
              <a:buNone/>
              <a:defRPr sz="2800" b="0" i="0" u="none" strike="noStrike" cap="none">
                <a:solidFill>
                  <a:schemeClr val="dk1"/>
                </a:solidFill>
                <a:latin typeface="Calibri"/>
                <a:ea typeface="Calibri"/>
                <a:cs typeface="Calibri"/>
                <a:sym typeface="Calibri"/>
              </a:defRPr>
            </a:lvl2pPr>
            <a:lvl3pPr marL="1371600" marR="0" lvl="2" indent="-228600" algn="l" rtl="0">
              <a:lnSpc>
                <a:spcPct val="120000"/>
              </a:lnSpc>
              <a:spcBef>
                <a:spcPts val="500"/>
              </a:spcBef>
              <a:spcAft>
                <a:spcPts val="0"/>
              </a:spcAft>
              <a:buClr>
                <a:schemeClr val="accent1"/>
              </a:buClr>
              <a:buSzPts val="2640"/>
              <a:buFont typeface="Calibri"/>
              <a:buNone/>
              <a:defRPr sz="2400" b="0" i="0" u="none" strike="noStrike" cap="none">
                <a:solidFill>
                  <a:schemeClr val="dk1"/>
                </a:solidFill>
                <a:latin typeface="Calibri"/>
                <a:ea typeface="Calibri"/>
                <a:cs typeface="Calibri"/>
                <a:sym typeface="Calibri"/>
              </a:defRPr>
            </a:lvl3pPr>
            <a:lvl4pPr marL="1828800" marR="0" lvl="3" indent="-228600" algn="l" rtl="0">
              <a:lnSpc>
                <a:spcPct val="120000"/>
              </a:lnSpc>
              <a:spcBef>
                <a:spcPts val="500"/>
              </a:spcBef>
              <a:spcAft>
                <a:spcPts val="0"/>
              </a:spcAft>
              <a:buClr>
                <a:schemeClr val="accent1"/>
              </a:buClr>
              <a:buSzPts val="22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120000"/>
              </a:lnSpc>
              <a:spcBef>
                <a:spcPts val="500"/>
              </a:spcBef>
              <a:spcAft>
                <a:spcPts val="0"/>
              </a:spcAft>
              <a:buClr>
                <a:schemeClr val="accent1"/>
              </a:buClr>
              <a:buSzPts val="2200"/>
              <a:buFont typeface="Calibri"/>
              <a:buNone/>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pPr>
            <a:r>
              <a:rPr lang="en-ZA" b="1" dirty="0"/>
              <a:t>Peer networks</a:t>
            </a:r>
          </a:p>
          <a:p>
            <a:pPr marL="0" indent="0">
              <a:spcBef>
                <a:spcPts val="0"/>
              </a:spcBef>
            </a:pPr>
            <a:r>
              <a:rPr lang="en-ZA" sz="1800" dirty="0">
                <a:latin typeface="Calibri" panose="020F0502020204030204" pitchFamily="34" charset="0"/>
                <a:ea typeface="+mn-lt"/>
                <a:cs typeface="Calibri" panose="020F0502020204030204" pitchFamily="34" charset="0"/>
              </a:rPr>
              <a:t>“I was not too behind at school, because I went back and I [caught] up because my friend...would bring me homework’s and things they were </a:t>
            </a:r>
            <a:br>
              <a:rPr lang="en-ZA" sz="1800" dirty="0">
                <a:latin typeface="Calibri" panose="020F0502020204030204" pitchFamily="34" charset="0"/>
                <a:ea typeface="+mn-lt"/>
                <a:cs typeface="Calibri" panose="020F0502020204030204" pitchFamily="34" charset="0"/>
              </a:rPr>
            </a:br>
            <a:r>
              <a:rPr lang="en-ZA" sz="1800" dirty="0">
                <a:latin typeface="Calibri" panose="020F0502020204030204" pitchFamily="34" charset="0"/>
                <a:ea typeface="+mn-lt"/>
                <a:cs typeface="Calibri" panose="020F0502020204030204" pitchFamily="34" charset="0"/>
              </a:rPr>
              <a:t>doing at school”.</a:t>
            </a:r>
            <a:endParaRPr lang="en-ZA" dirty="0"/>
          </a:p>
        </p:txBody>
      </p:sp>
      <p:sp>
        <p:nvSpPr>
          <p:cNvPr id="8" name="Google Shape;31;p19">
            <a:extLst>
              <a:ext uri="{FF2B5EF4-FFF2-40B4-BE49-F238E27FC236}">
                <a16:creationId xmlns:a16="http://schemas.microsoft.com/office/drawing/2014/main" id="{153850B3-3909-5898-773B-E4C00CC042AC}"/>
              </a:ext>
            </a:extLst>
          </p:cNvPr>
          <p:cNvSpPr/>
          <p:nvPr/>
        </p:nvSpPr>
        <p:spPr>
          <a:xfrm>
            <a:off x="4957591" y="2285675"/>
            <a:ext cx="4082120" cy="15433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Google Shape;145;p7">
            <a:extLst>
              <a:ext uri="{FF2B5EF4-FFF2-40B4-BE49-F238E27FC236}">
                <a16:creationId xmlns:a16="http://schemas.microsoft.com/office/drawing/2014/main" id="{28C0C268-FCE3-E09A-94FF-E6A5215A6A06}"/>
              </a:ext>
            </a:extLst>
          </p:cNvPr>
          <p:cNvSpPr txBox="1">
            <a:spLocks/>
          </p:cNvSpPr>
          <p:nvPr/>
        </p:nvSpPr>
        <p:spPr>
          <a:xfrm>
            <a:off x="5267164" y="2398253"/>
            <a:ext cx="3536126" cy="1274155"/>
          </a:xfrm>
          <a:prstGeom prst="rect">
            <a:avLst/>
          </a:prstGeom>
          <a:noFill/>
          <a:ln>
            <a:noFill/>
          </a:ln>
        </p:spPr>
        <p:txBody>
          <a:bodyPr spcFirstLastPara="1" wrap="square" lIns="0"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chemeClr val="accent1"/>
              </a:buClr>
              <a:buSzPts val="308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120000"/>
              </a:lnSpc>
              <a:spcBef>
                <a:spcPts val="500"/>
              </a:spcBef>
              <a:spcAft>
                <a:spcPts val="0"/>
              </a:spcAft>
              <a:buClr>
                <a:schemeClr val="accent1"/>
              </a:buClr>
              <a:buSzPts val="3080"/>
              <a:buFont typeface="Calibri"/>
              <a:buNone/>
              <a:defRPr sz="2800" b="0" i="0" u="none" strike="noStrike" cap="none">
                <a:solidFill>
                  <a:schemeClr val="dk1"/>
                </a:solidFill>
                <a:latin typeface="Calibri"/>
                <a:ea typeface="Calibri"/>
                <a:cs typeface="Calibri"/>
                <a:sym typeface="Calibri"/>
              </a:defRPr>
            </a:lvl2pPr>
            <a:lvl3pPr marL="1371600" marR="0" lvl="2" indent="-228600" algn="l" rtl="0">
              <a:lnSpc>
                <a:spcPct val="120000"/>
              </a:lnSpc>
              <a:spcBef>
                <a:spcPts val="500"/>
              </a:spcBef>
              <a:spcAft>
                <a:spcPts val="0"/>
              </a:spcAft>
              <a:buClr>
                <a:schemeClr val="accent1"/>
              </a:buClr>
              <a:buSzPts val="2640"/>
              <a:buFont typeface="Calibri"/>
              <a:buNone/>
              <a:defRPr sz="2400" b="0" i="0" u="none" strike="noStrike" cap="none">
                <a:solidFill>
                  <a:schemeClr val="dk1"/>
                </a:solidFill>
                <a:latin typeface="Calibri"/>
                <a:ea typeface="Calibri"/>
                <a:cs typeface="Calibri"/>
                <a:sym typeface="Calibri"/>
              </a:defRPr>
            </a:lvl3pPr>
            <a:lvl4pPr marL="1828800" marR="0" lvl="3" indent="-228600" algn="l" rtl="0">
              <a:lnSpc>
                <a:spcPct val="120000"/>
              </a:lnSpc>
              <a:spcBef>
                <a:spcPts val="500"/>
              </a:spcBef>
              <a:spcAft>
                <a:spcPts val="0"/>
              </a:spcAft>
              <a:buClr>
                <a:schemeClr val="accent1"/>
              </a:buClr>
              <a:buSzPts val="22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120000"/>
              </a:lnSpc>
              <a:spcBef>
                <a:spcPts val="500"/>
              </a:spcBef>
              <a:spcAft>
                <a:spcPts val="0"/>
              </a:spcAft>
              <a:buClr>
                <a:schemeClr val="accent1"/>
              </a:buClr>
              <a:buSzPts val="2200"/>
              <a:buFont typeface="Calibri"/>
              <a:buNone/>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pPr>
            <a:r>
              <a:rPr lang="en-ZA" b="1" dirty="0"/>
              <a:t>Social workers </a:t>
            </a:r>
          </a:p>
          <a:p>
            <a:pPr marL="0" indent="0">
              <a:spcBef>
                <a:spcPts val="0"/>
              </a:spcBef>
            </a:pPr>
            <a:r>
              <a:rPr lang="en-ZA" sz="1800" dirty="0">
                <a:latin typeface="Calibri" panose="020F0502020204030204" pitchFamily="34" charset="0"/>
                <a:ea typeface="+mn-lt"/>
                <a:cs typeface="Calibri" panose="020F0502020204030204" pitchFamily="34" charset="0"/>
              </a:rPr>
              <a:t>"There should be a link between social worker at clinic and school.“</a:t>
            </a:r>
            <a:endParaRPr lang="en-ZA" dirty="0"/>
          </a:p>
        </p:txBody>
      </p:sp>
      <p:sp>
        <p:nvSpPr>
          <p:cNvPr id="10" name="Google Shape;145;p7">
            <a:extLst>
              <a:ext uri="{FF2B5EF4-FFF2-40B4-BE49-F238E27FC236}">
                <a16:creationId xmlns:a16="http://schemas.microsoft.com/office/drawing/2014/main" id="{6AA1F12D-0696-84BB-A730-658865A9E1F1}"/>
              </a:ext>
            </a:extLst>
          </p:cNvPr>
          <p:cNvSpPr txBox="1">
            <a:spLocks/>
          </p:cNvSpPr>
          <p:nvPr/>
        </p:nvSpPr>
        <p:spPr>
          <a:xfrm>
            <a:off x="5472613" y="4125646"/>
            <a:ext cx="3125228" cy="2271351"/>
          </a:xfrm>
          <a:prstGeom prst="rect">
            <a:avLst/>
          </a:prstGeom>
          <a:noFill/>
          <a:ln>
            <a:noFill/>
          </a:ln>
        </p:spPr>
        <p:txBody>
          <a:bodyPr spcFirstLastPara="1" wrap="square" lIns="0" tIns="45700" rIns="91425" bIns="45700" anchor="t" anchorCtr="0">
            <a:spAutoFit/>
          </a:bodyPr>
          <a:lstStyle>
            <a:defPPr marR="0" lvl="0" algn="l" rtl="0">
              <a:lnSpc>
                <a:spcPct val="100000"/>
              </a:lnSpc>
              <a:spcBef>
                <a:spcPts val="0"/>
              </a:spcBef>
              <a:spcAft>
                <a:spcPts val="0"/>
              </a:spcAft>
            </a:defPPr>
            <a:lvl1pPr marL="457200" marR="0" lvl="0" indent="-228600" algn="l" rtl="0">
              <a:lnSpc>
                <a:spcPct val="120000"/>
              </a:lnSpc>
              <a:spcBef>
                <a:spcPts val="1000"/>
              </a:spcBef>
              <a:spcAft>
                <a:spcPts val="0"/>
              </a:spcAft>
              <a:buClr>
                <a:schemeClr val="accent1"/>
              </a:buClr>
              <a:buSzPts val="308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120000"/>
              </a:lnSpc>
              <a:spcBef>
                <a:spcPts val="500"/>
              </a:spcBef>
              <a:spcAft>
                <a:spcPts val="0"/>
              </a:spcAft>
              <a:buClr>
                <a:schemeClr val="accent1"/>
              </a:buClr>
              <a:buSzPts val="3080"/>
              <a:buFont typeface="Calibri"/>
              <a:buNone/>
              <a:defRPr sz="2800" b="0" i="0" u="none" strike="noStrike" cap="none">
                <a:solidFill>
                  <a:schemeClr val="dk1"/>
                </a:solidFill>
                <a:latin typeface="Calibri"/>
                <a:ea typeface="Calibri"/>
                <a:cs typeface="Calibri"/>
                <a:sym typeface="Calibri"/>
              </a:defRPr>
            </a:lvl2pPr>
            <a:lvl3pPr marL="1371600" marR="0" lvl="2" indent="-228600" algn="l" rtl="0">
              <a:lnSpc>
                <a:spcPct val="120000"/>
              </a:lnSpc>
              <a:spcBef>
                <a:spcPts val="500"/>
              </a:spcBef>
              <a:spcAft>
                <a:spcPts val="0"/>
              </a:spcAft>
              <a:buClr>
                <a:schemeClr val="accent1"/>
              </a:buClr>
              <a:buSzPts val="2640"/>
              <a:buFont typeface="Calibri"/>
              <a:buNone/>
              <a:defRPr sz="2400" b="0" i="0" u="none" strike="noStrike" cap="none">
                <a:solidFill>
                  <a:schemeClr val="dk1"/>
                </a:solidFill>
                <a:latin typeface="Calibri"/>
                <a:ea typeface="Calibri"/>
                <a:cs typeface="Calibri"/>
                <a:sym typeface="Calibri"/>
              </a:defRPr>
            </a:lvl3pPr>
            <a:lvl4pPr marL="1828800" marR="0" lvl="3" indent="-228600" algn="l" rtl="0">
              <a:lnSpc>
                <a:spcPct val="120000"/>
              </a:lnSpc>
              <a:spcBef>
                <a:spcPts val="500"/>
              </a:spcBef>
              <a:spcAft>
                <a:spcPts val="0"/>
              </a:spcAft>
              <a:buClr>
                <a:schemeClr val="accent1"/>
              </a:buClr>
              <a:buSzPts val="22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120000"/>
              </a:lnSpc>
              <a:spcBef>
                <a:spcPts val="500"/>
              </a:spcBef>
              <a:spcAft>
                <a:spcPts val="0"/>
              </a:spcAft>
              <a:buClr>
                <a:schemeClr val="accent1"/>
              </a:buClr>
              <a:buSzPts val="2200"/>
              <a:buFont typeface="Calibri"/>
              <a:buNone/>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pPr>
            <a:r>
              <a:rPr lang="en-ZA" b="1" dirty="0"/>
              <a:t>Childcare access</a:t>
            </a:r>
          </a:p>
          <a:p>
            <a:pPr marL="0" indent="0">
              <a:spcBef>
                <a:spcPts val="0"/>
              </a:spcBef>
            </a:pPr>
            <a:r>
              <a:rPr lang="en-ZA" sz="1800" dirty="0">
                <a:latin typeface="Calibri" panose="020F0502020204030204" pitchFamily="34" charset="0"/>
                <a:ea typeface="+mn-lt"/>
                <a:cs typeface="Calibri" panose="020F0502020204030204" pitchFamily="34" charset="0"/>
              </a:rPr>
              <a:t>“</a:t>
            </a:r>
            <a:r>
              <a:rPr lang="en-ZA" sz="1800" dirty="0" err="1">
                <a:latin typeface="Calibri" panose="020F0502020204030204" pitchFamily="34" charset="0"/>
                <a:ea typeface="+mn-lt"/>
                <a:cs typeface="Calibri" panose="020F0502020204030204" pitchFamily="34" charset="0"/>
              </a:rPr>
              <a:t>Anathi</a:t>
            </a:r>
            <a:r>
              <a:rPr lang="en-ZA" sz="1800" dirty="0">
                <a:latin typeface="Calibri" panose="020F0502020204030204" pitchFamily="34" charset="0"/>
                <a:ea typeface="+mn-lt"/>
                <a:cs typeface="Calibri" panose="020F0502020204030204" pitchFamily="34" charset="0"/>
              </a:rPr>
              <a:t> will continue schooling and </a:t>
            </a:r>
            <a:r>
              <a:rPr lang="en-ZA" sz="1800" dirty="0" err="1">
                <a:latin typeface="Calibri" panose="020F0502020204030204" pitchFamily="34" charset="0"/>
                <a:ea typeface="+mn-lt"/>
                <a:cs typeface="Calibri" panose="020F0502020204030204" pitchFamily="34" charset="0"/>
              </a:rPr>
              <a:t>Hlumisa</a:t>
            </a:r>
            <a:r>
              <a:rPr lang="en-ZA" sz="1800" dirty="0">
                <a:latin typeface="Calibri" panose="020F0502020204030204" pitchFamily="34" charset="0"/>
                <a:ea typeface="+mn-lt"/>
                <a:cs typeface="Calibri" panose="020F0502020204030204" pitchFamily="34" charset="0"/>
              </a:rPr>
              <a:t> she will be in need of government support towards </a:t>
            </a:r>
            <a:r>
              <a:rPr lang="en-ZA" sz="1800" dirty="0" err="1">
                <a:latin typeface="Calibri" panose="020F0502020204030204" pitchFamily="34" charset="0"/>
                <a:ea typeface="+mn-lt"/>
                <a:cs typeface="Calibri" panose="020F0502020204030204" pitchFamily="34" charset="0"/>
              </a:rPr>
              <a:t>Hlumisa’s</a:t>
            </a:r>
            <a:r>
              <a:rPr lang="en-ZA" sz="1800" dirty="0">
                <a:latin typeface="Calibri" panose="020F0502020204030204" pitchFamily="34" charset="0"/>
                <a:ea typeface="+mn-lt"/>
                <a:cs typeface="Calibri" panose="020F0502020204030204" pitchFamily="34" charset="0"/>
              </a:rPr>
              <a:t> care guidance while she is at school."</a:t>
            </a:r>
          </a:p>
        </p:txBody>
      </p:sp>
      <p:sp>
        <p:nvSpPr>
          <p:cNvPr id="15" name="Double Bracket 14">
            <a:extLst>
              <a:ext uri="{FF2B5EF4-FFF2-40B4-BE49-F238E27FC236}">
                <a16:creationId xmlns:a16="http://schemas.microsoft.com/office/drawing/2014/main" id="{02750F10-24F1-7A95-3046-0D66D1788EC8}"/>
              </a:ext>
            </a:extLst>
          </p:cNvPr>
          <p:cNvSpPr/>
          <p:nvPr/>
        </p:nvSpPr>
        <p:spPr>
          <a:xfrm>
            <a:off x="4957590" y="389636"/>
            <a:ext cx="6962660" cy="1767775"/>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Double Bracket 15">
            <a:extLst>
              <a:ext uri="{FF2B5EF4-FFF2-40B4-BE49-F238E27FC236}">
                <a16:creationId xmlns:a16="http://schemas.microsoft.com/office/drawing/2014/main" id="{FF509005-EB57-8DFC-8DF1-C64325CC717B}"/>
              </a:ext>
            </a:extLst>
          </p:cNvPr>
          <p:cNvSpPr/>
          <p:nvPr/>
        </p:nvSpPr>
        <p:spPr>
          <a:xfrm>
            <a:off x="4957590" y="2284698"/>
            <a:ext cx="4082120" cy="1543376"/>
          </a:xfrm>
          <a:prstGeom prst="bracketPair">
            <a:avLst/>
          </a:prstGeom>
          <a:ln w="28575">
            <a:solidFill>
              <a:srgbClr val="D41A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Double Bracket 16">
            <a:extLst>
              <a:ext uri="{FF2B5EF4-FFF2-40B4-BE49-F238E27FC236}">
                <a16:creationId xmlns:a16="http://schemas.microsoft.com/office/drawing/2014/main" id="{3963D0F2-0FF4-F949-A406-52A804278F38}"/>
              </a:ext>
            </a:extLst>
          </p:cNvPr>
          <p:cNvSpPr/>
          <p:nvPr/>
        </p:nvSpPr>
        <p:spPr>
          <a:xfrm>
            <a:off x="4957590" y="3980975"/>
            <a:ext cx="4082120" cy="2619849"/>
          </a:xfrm>
          <a:prstGeom prst="bracketPair">
            <a:avLst>
              <a:gd name="adj" fmla="val 10091"/>
            </a:avLst>
          </a:prstGeom>
          <a:ln w="28575">
            <a:solidFill>
              <a:srgbClr val="EF4A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Double Bracket 17">
            <a:extLst>
              <a:ext uri="{FF2B5EF4-FFF2-40B4-BE49-F238E27FC236}">
                <a16:creationId xmlns:a16="http://schemas.microsoft.com/office/drawing/2014/main" id="{81309622-BBA0-4904-743A-7793028DD78A}"/>
              </a:ext>
            </a:extLst>
          </p:cNvPr>
          <p:cNvSpPr/>
          <p:nvPr/>
        </p:nvSpPr>
        <p:spPr>
          <a:xfrm>
            <a:off x="9201149" y="2284699"/>
            <a:ext cx="2767292" cy="4316126"/>
          </a:xfrm>
          <a:prstGeom prst="bracketPair">
            <a:avLst>
              <a:gd name="adj" fmla="val 10091"/>
            </a:avLst>
          </a:prstGeom>
          <a:ln w="28575">
            <a:solidFill>
              <a:srgbClr val="D41A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43120713"/>
      </p:ext>
    </p:extLst>
  </p:cSld>
  <p:clrMapOvr>
    <a:masterClrMapping/>
  </p:clrMapOvr>
</p:sld>
</file>

<file path=ppt/theme/theme1.xml><?xml version="1.0" encoding="utf-8"?>
<a:theme xmlns:a="http://schemas.openxmlformats.org/drawingml/2006/main" name="Office Theme">
  <a:themeElements>
    <a:clrScheme name="IMNHC">
      <a:dk1>
        <a:srgbClr val="000000"/>
      </a:dk1>
      <a:lt1>
        <a:srgbClr val="FFFFFF"/>
      </a:lt1>
      <a:dk2>
        <a:srgbClr val="615F9F"/>
      </a:dk2>
      <a:lt2>
        <a:srgbClr val="EFEEE8"/>
      </a:lt2>
      <a:accent1>
        <a:srgbClr val="FF5100"/>
      </a:accent1>
      <a:accent2>
        <a:srgbClr val="D31B5D"/>
      </a:accent2>
      <a:accent3>
        <a:srgbClr val="FFD600"/>
      </a:accent3>
      <a:accent4>
        <a:srgbClr val="0082CA"/>
      </a:accent4>
      <a:accent5>
        <a:srgbClr val="00A887"/>
      </a:accent5>
      <a:accent6>
        <a:srgbClr val="D82E92"/>
      </a:accent6>
      <a:hlink>
        <a:srgbClr val="0082CA"/>
      </a:hlink>
      <a:folHlink>
        <a:srgbClr val="615F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699</Words>
  <Application>Microsoft Office PowerPoint</Application>
  <PresentationFormat>Widescreen</PresentationFormat>
  <Paragraphs>107</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Arial</vt:lpstr>
      <vt:lpstr>Office Theme</vt:lpstr>
      <vt:lpstr>Investing in our future: Supporting pregnant and mothering learners return to school</vt:lpstr>
      <vt:lpstr>Conflict of interest disclosure </vt:lpstr>
      <vt:lpstr>Adolescent motherhood  and schooling in South Africa</vt:lpstr>
      <vt:lpstr>Adolescent motherhood  and schooling in South Africa</vt:lpstr>
      <vt:lpstr>PowerPoint Presentation</vt:lpstr>
      <vt:lpstr>Findings</vt:lpstr>
      <vt:lpstr>Evidence review: Implementation lessons</vt:lpstr>
      <vt:lpstr>Quantitative analysis findings</vt:lpstr>
      <vt:lpstr>Participatory design incubator findings</vt:lpstr>
      <vt:lpstr>Recommendations</vt:lpstr>
      <vt:lpstr>Recommendations</vt:lpstr>
      <vt:lpstr>Recommendations</vt:lpstr>
      <vt:lpstr>Recommendations</vt:lpstr>
      <vt:lpstr>Recommendations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Investing in our future: Supporting pregnant and mothering learners return to school</dc:title>
  <dc:creator>Celia Chung</dc:creator>
  <cp:lastModifiedBy>Jane Kelly</cp:lastModifiedBy>
  <cp:revision>17</cp:revision>
  <dcterms:created xsi:type="dcterms:W3CDTF">2023-02-14T19:12:08Z</dcterms:created>
  <dcterms:modified xsi:type="dcterms:W3CDTF">2023-05-03T12:49:02Z</dcterms:modified>
</cp:coreProperties>
</file>